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3" r:id="rId6"/>
    <p:sldId id="260" r:id="rId7"/>
    <p:sldId id="262" r:id="rId8"/>
    <p:sldId id="259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25BCA-A438-4605-8547-AA3EFA2E6456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0A346-4E20-4CC4-9E10-B3A0EB17B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3%D0%B8%D0%B4%D1%80%D0%BE%D1%81%D1%84%D0%B5%D1%80%D0%B0" TargetMode="External"/><Relationship Id="rId7" Type="http://schemas.openxmlformats.org/officeDocument/2006/relationships/hyperlink" Target="https://kk.wikipedia.org/wiki/%D0%9C%D0%B0%D0%BD%D1%82%D0%B8%D1%8F" TargetMode="External"/><Relationship Id="rId2" Type="http://schemas.openxmlformats.org/officeDocument/2006/relationships/hyperlink" Target="https://kk.wikipedia.org/wiki/%D0%9B%D0%B8%D1%82%D0%BE%D1%81%D1%84%D0%B5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0%96%D0%B5%D1%80_(%D2%93%D0%B0%D0%BB%D0%B0%D0%BC%D1%88%D0%B0%D1%80)" TargetMode="External"/><Relationship Id="rId5" Type="http://schemas.openxmlformats.org/officeDocument/2006/relationships/hyperlink" Target="https://kk.wikipedia.org/wiki/%D0%93%D1%80%D0%B0%D0%BD%D0%B8%D1%82" TargetMode="External"/><Relationship Id="rId4" Type="http://schemas.openxmlformats.org/officeDocument/2006/relationships/hyperlink" Target="https://kk.wikipedia.org/wiki/%D0%90%D1%82%D0%BC%D0%BE%D1%81%D1%84%D0%B5%D1%80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0%91%D0%B0%D1%82%D0%BF%D0%B0%D2%9B%D1%82%D1%8B_%D1%82%D0%BE%D0%BF%D1%8B%D1%80%D0%B0%D2%9B&amp;action=edit&amp;redlink=1" TargetMode="External"/><Relationship Id="rId7" Type="http://schemas.openxmlformats.org/officeDocument/2006/relationships/hyperlink" Target="https://kk.wikipedia.org/w/index.php?title=%D0%9A%D2%AF%D1%80%D0%B5%D2%A3_%D1%82%D0%BE%D0%BF%D1%8B%D1%80%D0%B0%D2%9B&amp;action=edit&amp;redlink=1" TargetMode="External"/><Relationship Id="rId2" Type="http://schemas.openxmlformats.org/officeDocument/2006/relationships/hyperlink" Target="https://kk.wikipedia.org/w/index.php?title=%D2%9A%D1%8B%D1%80%D1%82%D1%8B%D1%81%D1%82%D1%8B_%D0%BA%D2%AF%D0%BB%D0%B3%D1%96%D0%BD_%D1%82%D0%BE%D0%BF%D1%8B%D1%80%D0%B0%D2%9B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2%9A%D0%BE%D2%A3%D1%8B%D1%80_%D1%82%D0%BE%D0%BF%D1%8B%D1%80%D0%B0%D2%9B" TargetMode="External"/><Relationship Id="rId5" Type="http://schemas.openxmlformats.org/officeDocument/2006/relationships/hyperlink" Target="https://kk.wikipedia.org/wiki/%D2%9A%D0%B0%D1%80%D0%B0_%D1%82%D0%BE%D0%BF%D1%8B%D1%80%D0%B0%D2%9B" TargetMode="External"/><Relationship Id="rId4" Type="http://schemas.openxmlformats.org/officeDocument/2006/relationships/hyperlink" Target="https://kk.wikipedia.org/w/index.php?title=%D0%9E%D1%80%D0%BC%D0%B0%D0%BD%D0%B4%D1%8B%D2%9B_%D1%81%D2%B1%D1%80_%D1%82%D0%BE%D0%BF%D1%8B%D1%80%D0%B0%D2%9B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A2%D0%BE%D0%BF%D1%8B%D1%80%D0%B0%D2%9B%D1%82%D1%8B%D2%A3_%D2%9B%D1%8B%D1%88%D2%9B%D1%8B%D0%BB%D0%B4%D1%8B%D2%93%D1%8B" TargetMode="External"/><Relationship Id="rId2" Type="http://schemas.openxmlformats.org/officeDocument/2006/relationships/hyperlink" Target="https://kk.wikipedia.org/wiki/%D0%90%D1%8D%D1%80%D0%B0%D1%86%D0%B8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k.wikipedia.org/wiki/%D0%A2%D0%BE%D0%BF%D1%8B%D1%80%D0%B0%D2%9B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2%9A%D2%B1%D1%80%D2%93%D0%B0%D2%9B&amp;action=edit&amp;redlink=1" TargetMode="External"/><Relationship Id="rId2" Type="http://schemas.openxmlformats.org/officeDocument/2006/relationships/hyperlink" Target="https://kk.wikipedia.org/wiki/%D0%A1%D1%8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k.wikipedia.org/wiki/%D0%93%D1%80%D1%83%D0%BD%D1%82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kk.wikipedia.org/wiki/%D0%A2%D0%BE%D0%BF%D1%8B%D1%80%D0%B0%D2%9B_%D1%8D%D0%BA%D0%BE%D0%BB%D0%BE%D0%B3%D0%B8%D1%8F%D1%81%D1%8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Коллоидтық химия және литосфераның экологиялық мәселелері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Топырақ жамылғысының ластануы</a:t>
            </a:r>
            <a:r>
              <a:rPr lang="ru-RU" dirty="0" smtClean="0"/>
              <a:t> </a:t>
            </a:r>
            <a:r>
              <a:rPr lang="ru-RU" dirty="0" err="1" smtClean="0"/>
              <a:t>адамның шаруашылық қызметінің барлық түрлерінде болады</a:t>
            </a:r>
            <a:r>
              <a:rPr lang="ru-RU" dirty="0" smtClean="0"/>
              <a:t>. </a:t>
            </a:r>
            <a:r>
              <a:rPr lang="ru-RU" dirty="0" err="1" smtClean="0"/>
              <a:t>Топырақтың </a:t>
            </a:r>
            <a:r>
              <a:rPr lang="ru-RU" dirty="0" err="1" smtClean="0"/>
              <a:t>ластануының негізгі</a:t>
            </a:r>
            <a:r>
              <a:rPr lang="ru-RU" dirty="0" smtClean="0"/>
              <a:t> </a:t>
            </a:r>
            <a:r>
              <a:rPr lang="ru-RU" dirty="0" err="1" smtClean="0"/>
              <a:t>көздері қара және түсті металдар</a:t>
            </a:r>
            <a:r>
              <a:rPr lang="ru-RU" dirty="0" smtClean="0"/>
              <a:t> </a:t>
            </a:r>
            <a:r>
              <a:rPr lang="ru-RU" dirty="0" err="1" smtClean="0"/>
              <a:t>өндірісінің өндірістік қалдықтары, сонымен</a:t>
            </a:r>
            <a:r>
              <a:rPr lang="ru-RU" dirty="0" smtClean="0"/>
              <a:t> </a:t>
            </a:r>
            <a:r>
              <a:rPr lang="ru-RU" dirty="0" err="1" smtClean="0"/>
              <a:t>қатар </a:t>
            </a:r>
            <a:r>
              <a:rPr lang="ru-RU" dirty="0" smtClean="0"/>
              <a:t>химия </a:t>
            </a:r>
            <a:r>
              <a:rPr lang="ru-RU" dirty="0" err="1" smtClean="0"/>
              <a:t>өнеркәсібінің қалдықтары және оның өнімдері </a:t>
            </a:r>
            <a:r>
              <a:rPr lang="ru-RU" dirty="0" smtClean="0"/>
              <a:t>(</a:t>
            </a:r>
            <a:r>
              <a:rPr lang="ru-RU" dirty="0" err="1" smtClean="0"/>
              <a:t>органикалық химиялық қосылыстар</a:t>
            </a:r>
            <a:r>
              <a:rPr lang="ru-RU" dirty="0" smtClean="0"/>
              <a:t>, </a:t>
            </a:r>
            <a:r>
              <a:rPr lang="ru-RU" dirty="0" err="1" smtClean="0"/>
              <a:t>бейорганикалық химия</a:t>
            </a:r>
            <a:r>
              <a:rPr lang="ru-RU" dirty="0" smtClean="0"/>
              <a:t> </a:t>
            </a:r>
            <a:r>
              <a:rPr lang="ru-RU" dirty="0" err="1" smtClean="0"/>
              <a:t>өнімдері</a:t>
            </a:r>
            <a:r>
              <a:rPr lang="ru-RU" dirty="0" smtClean="0"/>
              <a:t>, </a:t>
            </a:r>
            <a:r>
              <a:rPr lang="ru-RU" dirty="0" err="1" smtClean="0"/>
              <a:t>беттік-белсенді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т.б.)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табылады.Қалдықтарды (тұрмыстық, фармацевтикалық және өндірістік</a:t>
            </a:r>
            <a:r>
              <a:rPr lang="ru-RU" dirty="0" smtClean="0"/>
              <a:t>) </a:t>
            </a:r>
            <a:r>
              <a:rPr lang="ru-RU" dirty="0" err="1" smtClean="0"/>
              <a:t>және улы</a:t>
            </a:r>
            <a:r>
              <a:rPr lang="ru-RU" dirty="0" smtClean="0"/>
              <a:t> </a:t>
            </a:r>
            <a:r>
              <a:rPr lang="ru-RU" dirty="0" err="1" smtClean="0"/>
              <a:t>заттарды</a:t>
            </a:r>
            <a:r>
              <a:rPr lang="ru-RU" dirty="0" smtClean="0"/>
              <a:t> </a:t>
            </a:r>
            <a:r>
              <a:rPr lang="ru-RU" dirty="0" err="1" smtClean="0"/>
              <a:t>сақтау және жою</a:t>
            </a:r>
            <a:r>
              <a:rPr lang="ru-RU" dirty="0" smtClean="0"/>
              <a:t> </a:t>
            </a:r>
            <a:r>
              <a:rPr lang="ru-RU" dirty="0" err="1" smtClean="0"/>
              <a:t>орындары</a:t>
            </a:r>
            <a:r>
              <a:rPr lang="ru-RU" dirty="0" smtClean="0"/>
              <a:t> </a:t>
            </a:r>
            <a:r>
              <a:rPr lang="ru-RU" dirty="0" err="1" smtClean="0"/>
              <a:t>(химиялық қару көмілген жерлер</a:t>
            </a:r>
            <a:r>
              <a:rPr lang="ru-RU" dirty="0" smtClean="0"/>
              <a:t> </a:t>
            </a:r>
            <a:r>
              <a:rPr lang="ru-RU" dirty="0" err="1" smtClean="0"/>
              <a:t>және оларды</a:t>
            </a:r>
            <a:r>
              <a:rPr lang="ru-RU" dirty="0" smtClean="0"/>
              <a:t> </a:t>
            </a:r>
            <a:r>
              <a:rPr lang="ru-RU" dirty="0" err="1" smtClean="0"/>
              <a:t>өндірудің қалдықтары</a:t>
            </a:r>
            <a:r>
              <a:rPr lang="ru-RU" dirty="0" smtClean="0"/>
              <a:t>), </a:t>
            </a:r>
            <a:r>
              <a:rPr lang="ru-RU" dirty="0" err="1" smtClean="0"/>
              <a:t>қоқыс тастайтын</a:t>
            </a:r>
            <a:r>
              <a:rPr lang="ru-RU" dirty="0" smtClean="0"/>
              <a:t> </a:t>
            </a:r>
            <a:r>
              <a:rPr lang="ru-RU" dirty="0" err="1" smtClean="0"/>
              <a:t>жерлер</a:t>
            </a:r>
            <a:r>
              <a:rPr lang="ru-RU" dirty="0" smtClean="0"/>
              <a:t> </a:t>
            </a:r>
            <a:r>
              <a:rPr lang="ru-RU" dirty="0" err="1" smtClean="0"/>
              <a:t>топырақ </a:t>
            </a:r>
            <a:r>
              <a:rPr lang="ru-RU" dirty="0" smtClean="0"/>
              <a:t>пен </a:t>
            </a:r>
            <a:r>
              <a:rPr lang="ru-RU" dirty="0" err="1" smtClean="0"/>
              <a:t>топырақтың диоксиндер</a:t>
            </a:r>
            <a:r>
              <a:rPr lang="ru-RU" dirty="0" smtClean="0"/>
              <a:t>, </a:t>
            </a:r>
            <a:r>
              <a:rPr lang="ru-RU" dirty="0" err="1" smtClean="0"/>
              <a:t>химиялық соғыс құралдары және оларды</a:t>
            </a:r>
            <a:r>
              <a:rPr lang="ru-RU" dirty="0" smtClean="0"/>
              <a:t> </a:t>
            </a:r>
            <a:r>
              <a:rPr lang="ru-RU" dirty="0" err="1" smtClean="0"/>
              <a:t>жою</a:t>
            </a:r>
            <a:r>
              <a:rPr lang="ru-RU" dirty="0" smtClean="0"/>
              <a:t> </a:t>
            </a:r>
            <a:r>
              <a:rPr lang="ru-RU" dirty="0" err="1" smtClean="0"/>
              <a:t>өнімдері</a:t>
            </a:r>
            <a:r>
              <a:rPr lang="ru-RU" dirty="0" smtClean="0"/>
              <a:t>, </a:t>
            </a:r>
            <a:r>
              <a:rPr lang="ru-RU" dirty="0" err="1" smtClean="0"/>
              <a:t>полихлорланған дифенилдер</a:t>
            </a:r>
            <a:r>
              <a:rPr lang="ru-RU" dirty="0" smtClean="0"/>
              <a:t> </a:t>
            </a:r>
            <a:r>
              <a:rPr lang="ru-RU" dirty="0" err="1" smtClean="0"/>
              <a:t>және басқа галогенді</a:t>
            </a:r>
            <a:r>
              <a:rPr lang="ru-RU" dirty="0" smtClean="0"/>
              <a:t> </a:t>
            </a:r>
            <a:r>
              <a:rPr lang="ru-RU" dirty="0" err="1" smtClean="0"/>
              <a:t>органикалық </a:t>
            </a:r>
            <a:r>
              <a:rPr lang="ru-RU" dirty="0" err="1" smtClean="0"/>
              <a:t>қосылыстар сияқты </a:t>
            </a:r>
            <a:r>
              <a:rPr lang="ru-RU" dirty="0" err="1" smtClean="0"/>
              <a:t>супер-токсиканттармен</a:t>
            </a:r>
            <a:r>
              <a:rPr lang="ru-RU" dirty="0" smtClean="0"/>
              <a:t> </a:t>
            </a:r>
            <a:r>
              <a:rPr lang="ru-RU" dirty="0" err="1" smtClean="0"/>
              <a:t>ластану</a:t>
            </a:r>
            <a:r>
              <a:rPr lang="ru-RU" dirty="0" smtClean="0"/>
              <a:t> </a:t>
            </a:r>
            <a:r>
              <a:rPr lang="ru-RU" dirty="0" err="1" smtClean="0"/>
              <a:t>көзі 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Қалдықтардың жіктелуі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Қоршаған ортаға және адамдардың денсаулығына кері</a:t>
            </a:r>
            <a:r>
              <a:rPr lang="ru-RU" dirty="0" smtClean="0"/>
              <a:t> </a:t>
            </a:r>
            <a:r>
              <a:rPr lang="ru-RU" dirty="0" err="1" smtClean="0"/>
              <a:t>әсер ету</a:t>
            </a:r>
            <a:r>
              <a:rPr lang="ru-RU" dirty="0" smtClean="0"/>
              <a:t> </a:t>
            </a:r>
            <a:r>
              <a:rPr lang="ru-RU" dirty="0" err="1" smtClean="0"/>
              <a:t>дәрежесіне байланысты</a:t>
            </a:r>
            <a:r>
              <a:rPr lang="ru-RU" dirty="0" smtClean="0"/>
              <a:t> </a:t>
            </a:r>
            <a:r>
              <a:rPr lang="ru-RU" dirty="0" err="1" smtClean="0"/>
              <a:t>және «Қауіпті қалдықтарды қоршаған ортаға қауіптілік класына</a:t>
            </a:r>
            <a:r>
              <a:rPr lang="ru-RU" dirty="0" smtClean="0"/>
              <a:t> </a:t>
            </a:r>
            <a:r>
              <a:rPr lang="ru-RU" dirty="0" err="1" smtClean="0"/>
              <a:t>жатқызу критерийлеріне</a:t>
            </a:r>
            <a:r>
              <a:rPr lang="ru-RU" dirty="0" smtClean="0"/>
              <a:t>» </a:t>
            </a:r>
            <a:r>
              <a:rPr lang="ru-RU" dirty="0" err="1" smtClean="0"/>
              <a:t>сәйкес қалдықтар </a:t>
            </a:r>
            <a:r>
              <a:rPr lang="ru-RU" dirty="0" smtClean="0"/>
              <a:t>5 </a:t>
            </a:r>
            <a:r>
              <a:rPr lang="ru-RU" dirty="0" err="1" smtClean="0"/>
              <a:t>қауіптілік класына</a:t>
            </a:r>
            <a:r>
              <a:rPr lang="ru-RU" dirty="0" smtClean="0"/>
              <a:t> </a:t>
            </a:r>
            <a:r>
              <a:rPr lang="ru-RU" dirty="0" err="1" smtClean="0"/>
              <a:t>бөлінеді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І </a:t>
            </a:r>
            <a:r>
              <a:rPr lang="ru-RU" dirty="0" smtClean="0"/>
              <a:t>класс - </a:t>
            </a:r>
            <a:r>
              <a:rPr lang="ru-RU" dirty="0" err="1" smtClean="0"/>
              <a:t>өте қауіпті </a:t>
            </a:r>
            <a:r>
              <a:rPr lang="ru-RU" dirty="0" smtClean="0"/>
              <a:t>- </a:t>
            </a:r>
            <a:r>
              <a:rPr lang="ru-RU" dirty="0" err="1" smtClean="0"/>
              <a:t>бұл сынап</a:t>
            </a:r>
            <a:r>
              <a:rPr lang="ru-RU" dirty="0" smtClean="0"/>
              <a:t> </a:t>
            </a:r>
            <a:r>
              <a:rPr lang="ru-RU" dirty="0" err="1" smtClean="0"/>
              <a:t>және оның қосылыстары</a:t>
            </a:r>
            <a:r>
              <a:rPr lang="ru-RU" dirty="0" smtClean="0"/>
              <a:t>, </a:t>
            </a:r>
            <a:r>
              <a:rPr lang="ru-RU" dirty="0" err="1" smtClean="0"/>
              <a:t>соның ішінде</a:t>
            </a:r>
            <a:r>
              <a:rPr lang="ru-RU" dirty="0" smtClean="0"/>
              <a:t> </a:t>
            </a:r>
            <a:r>
              <a:rPr lang="ru-RU" dirty="0" err="1" smtClean="0"/>
              <a:t>сынап</a:t>
            </a:r>
            <a:r>
              <a:rPr lang="ru-RU" dirty="0" smtClean="0"/>
              <a:t> </a:t>
            </a:r>
            <a:r>
              <a:rPr lang="ru-RU" dirty="0" err="1" smtClean="0"/>
              <a:t>хлориді</a:t>
            </a:r>
            <a:r>
              <a:rPr lang="ru-RU" dirty="0" smtClean="0"/>
              <a:t>, </a:t>
            </a:r>
            <a:r>
              <a:rPr lang="ru-RU" dirty="0" err="1" smtClean="0"/>
              <a:t>хроматий</a:t>
            </a:r>
            <a:r>
              <a:rPr lang="ru-RU" dirty="0" smtClean="0"/>
              <a:t> </a:t>
            </a:r>
            <a:r>
              <a:rPr lang="ru-RU" dirty="0" err="1" smtClean="0"/>
              <a:t>калийі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цианид, сурьма </a:t>
            </a:r>
            <a:r>
              <a:rPr lang="ru-RU" dirty="0" err="1" smtClean="0"/>
              <a:t>қосылыстары</a:t>
            </a:r>
            <a:r>
              <a:rPr lang="ru-RU" dirty="0" smtClean="0"/>
              <a:t>, </a:t>
            </a:r>
            <a:r>
              <a:rPr lang="ru-RU" dirty="0" err="1" smtClean="0"/>
              <a:t>оның ішінде</a:t>
            </a:r>
            <a:r>
              <a:rPr lang="ru-RU" dirty="0" smtClean="0"/>
              <a:t> </a:t>
            </a:r>
            <a:r>
              <a:rPr lang="ru-RU" dirty="0" err="1" smtClean="0"/>
              <a:t>үшхлорид сурьмасы</a:t>
            </a:r>
            <a:r>
              <a:rPr lang="ru-RU" dirty="0" smtClean="0"/>
              <a:t>, </a:t>
            </a:r>
            <a:r>
              <a:rPr lang="ru-RU" dirty="0" err="1" smtClean="0"/>
              <a:t>бензопирен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т.б. </a:t>
            </a:r>
            <a:r>
              <a:rPr lang="ru-RU" dirty="0" err="1" smtClean="0"/>
              <a:t>қалдықтар;</a:t>
            </a:r>
            <a:endParaRPr lang="ru-RU" dirty="0" smtClean="0"/>
          </a:p>
          <a:p>
            <a:r>
              <a:rPr lang="en-US" dirty="0" smtClean="0"/>
              <a:t>II </a:t>
            </a:r>
            <a:r>
              <a:rPr lang="ru-RU" dirty="0" smtClean="0"/>
              <a:t>класс - </a:t>
            </a:r>
            <a:r>
              <a:rPr lang="ru-RU" dirty="0" err="1" smtClean="0"/>
              <a:t>өте қауіпті </a:t>
            </a:r>
            <a:r>
              <a:rPr lang="ru-RU" dirty="0" smtClean="0"/>
              <a:t>- </a:t>
            </a:r>
            <a:r>
              <a:rPr lang="ru-RU" dirty="0" err="1" smtClean="0"/>
              <a:t>құрамында </a:t>
            </a:r>
            <a:r>
              <a:rPr lang="ru-RU" dirty="0" smtClean="0"/>
              <a:t>мыс </a:t>
            </a:r>
            <a:r>
              <a:rPr lang="ru-RU" dirty="0" err="1" smtClean="0"/>
              <a:t>хлориді</a:t>
            </a:r>
            <a:r>
              <a:rPr lang="ru-RU" dirty="0" smtClean="0"/>
              <a:t>, </a:t>
            </a:r>
            <a:r>
              <a:rPr lang="ru-RU" dirty="0" err="1" smtClean="0"/>
              <a:t>мыс</a:t>
            </a:r>
            <a:r>
              <a:rPr lang="ru-RU" dirty="0" smtClean="0"/>
              <a:t> сульфаты, мыс оксалат, сурьма </a:t>
            </a:r>
            <a:r>
              <a:rPr lang="ru-RU" dirty="0" err="1" smtClean="0"/>
              <a:t>үш тотығы</a:t>
            </a:r>
            <a:r>
              <a:rPr lang="ru-RU" dirty="0" smtClean="0"/>
              <a:t>, </a:t>
            </a:r>
            <a:r>
              <a:rPr lang="ru-RU" dirty="0" err="1" smtClean="0"/>
              <a:t>қорғасын қосылыстары </a:t>
            </a:r>
            <a:r>
              <a:rPr lang="ru-RU" dirty="0" smtClean="0"/>
              <a:t>бар </a:t>
            </a:r>
            <a:r>
              <a:rPr lang="ru-RU" dirty="0" err="1" smtClean="0"/>
              <a:t>қалдықтар</a:t>
            </a:r>
            <a:r>
              <a:rPr lang="ru-RU" dirty="0" smtClean="0"/>
              <a:t>;</a:t>
            </a:r>
          </a:p>
          <a:p>
            <a:r>
              <a:rPr lang="en-US" dirty="0" smtClean="0"/>
              <a:t>III </a:t>
            </a:r>
            <a:r>
              <a:rPr lang="ru-RU" dirty="0" smtClean="0"/>
              <a:t>класс - </a:t>
            </a:r>
            <a:r>
              <a:rPr lang="ru-RU" dirty="0" err="1" smtClean="0"/>
              <a:t>орташа</a:t>
            </a:r>
            <a:r>
              <a:rPr lang="ru-RU" dirty="0" smtClean="0"/>
              <a:t> </a:t>
            </a:r>
            <a:r>
              <a:rPr lang="ru-RU" dirty="0" err="1" smtClean="0"/>
              <a:t>қауіпті </a:t>
            </a:r>
            <a:r>
              <a:rPr lang="ru-RU" dirty="0" smtClean="0"/>
              <a:t>- </a:t>
            </a:r>
            <a:r>
              <a:rPr lang="ru-RU" dirty="0" err="1" smtClean="0"/>
              <a:t>құрамында қорғасын оксидтері</a:t>
            </a:r>
            <a:r>
              <a:rPr lang="ru-RU" dirty="0" smtClean="0"/>
              <a:t>, никель </a:t>
            </a:r>
            <a:r>
              <a:rPr lang="ru-RU" dirty="0" err="1" smtClean="0"/>
              <a:t>хлориді</a:t>
            </a:r>
            <a:r>
              <a:rPr lang="ru-RU" dirty="0" smtClean="0"/>
              <a:t>, </a:t>
            </a:r>
            <a:r>
              <a:rPr lang="ru-RU" dirty="0" err="1" smtClean="0"/>
              <a:t>төрт хлорлы</a:t>
            </a:r>
            <a:r>
              <a:rPr lang="ru-RU" dirty="0" smtClean="0"/>
              <a:t> </a:t>
            </a:r>
            <a:r>
              <a:rPr lang="ru-RU" dirty="0" err="1" smtClean="0"/>
              <a:t>көміртегі </a:t>
            </a:r>
            <a:r>
              <a:rPr lang="ru-RU" dirty="0" smtClean="0"/>
              <a:t>бар </a:t>
            </a:r>
            <a:r>
              <a:rPr lang="ru-RU" dirty="0" err="1" smtClean="0"/>
              <a:t>қалдықтар</a:t>
            </a:r>
            <a:r>
              <a:rPr lang="ru-RU" dirty="0" smtClean="0"/>
              <a:t>;</a:t>
            </a:r>
          </a:p>
          <a:p>
            <a:r>
              <a:rPr lang="en-US" dirty="0" smtClean="0"/>
              <a:t>IV </a:t>
            </a:r>
            <a:r>
              <a:rPr lang="ru-RU" dirty="0" smtClean="0"/>
              <a:t>класс - аз </a:t>
            </a:r>
            <a:r>
              <a:rPr lang="ru-RU" dirty="0" err="1" smtClean="0"/>
              <a:t>қауіпті </a:t>
            </a:r>
            <a:r>
              <a:rPr lang="ru-RU" dirty="0" smtClean="0"/>
              <a:t>- </a:t>
            </a:r>
            <a:r>
              <a:rPr lang="ru-RU" dirty="0" err="1" smtClean="0"/>
              <a:t>құрамында </a:t>
            </a:r>
            <a:r>
              <a:rPr lang="ru-RU" dirty="0" smtClean="0"/>
              <a:t>магний сульфаты, </a:t>
            </a:r>
            <a:r>
              <a:rPr lang="ru-RU" dirty="0" err="1" smtClean="0"/>
              <a:t>фосфаттар</a:t>
            </a:r>
            <a:r>
              <a:rPr lang="ru-RU" dirty="0" smtClean="0"/>
              <a:t>, </a:t>
            </a:r>
            <a:r>
              <a:rPr lang="ru-RU" dirty="0" err="1" smtClean="0"/>
              <a:t>мырыш</a:t>
            </a:r>
            <a:r>
              <a:rPr lang="ru-RU" dirty="0" smtClean="0"/>
              <a:t> </a:t>
            </a:r>
            <a:r>
              <a:rPr lang="ru-RU" dirty="0" err="1" smtClean="0"/>
              <a:t>қосылыстары, аминдерді</a:t>
            </a:r>
            <a:r>
              <a:rPr lang="ru-RU" dirty="0" smtClean="0"/>
              <a:t> </a:t>
            </a:r>
            <a:r>
              <a:rPr lang="ru-RU" dirty="0" err="1" smtClean="0"/>
              <a:t>қолдана отырып</a:t>
            </a:r>
            <a:r>
              <a:rPr lang="ru-RU" dirty="0" smtClean="0"/>
              <a:t> флотация </a:t>
            </a:r>
            <a:r>
              <a:rPr lang="ru-RU" dirty="0" err="1" smtClean="0"/>
              <a:t>әдісімен минералды</a:t>
            </a:r>
            <a:r>
              <a:rPr lang="ru-RU" dirty="0" smtClean="0"/>
              <a:t> </a:t>
            </a:r>
            <a:r>
              <a:rPr lang="ru-RU" dirty="0" err="1" smtClean="0"/>
              <a:t>өңдеу қалдықтары </a:t>
            </a:r>
            <a:r>
              <a:rPr lang="ru-RU" dirty="0" smtClean="0"/>
              <a:t>бар </a:t>
            </a:r>
            <a:r>
              <a:rPr lang="ru-RU" dirty="0" err="1" smtClean="0"/>
              <a:t>қалдықтар</a:t>
            </a:r>
            <a:r>
              <a:rPr lang="ru-RU" dirty="0" smtClean="0"/>
              <a:t>;</a:t>
            </a:r>
          </a:p>
          <a:p>
            <a:r>
              <a:rPr lang="en-US" dirty="0" smtClean="0"/>
              <a:t>V </a:t>
            </a:r>
            <a:r>
              <a:rPr lang="ru-RU" dirty="0" smtClean="0"/>
              <a:t>класс - </a:t>
            </a:r>
            <a:r>
              <a:rPr lang="ru-RU" dirty="0" err="1" smtClean="0"/>
              <a:t>іс</a:t>
            </a:r>
            <a:r>
              <a:rPr lang="ru-RU" dirty="0" smtClean="0"/>
              <a:t> </a:t>
            </a:r>
            <a:r>
              <a:rPr lang="ru-RU" dirty="0" err="1" smtClean="0"/>
              <a:t>жүзінде зиянсыз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Литосфера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0000" lnSpcReduction="20000"/>
          </a:bodyPr>
          <a:lstStyle/>
          <a:p>
            <a:r>
              <a:rPr lang="ru-RU" sz="4000" b="1" dirty="0"/>
              <a:t>Литосфера</a:t>
            </a:r>
            <a:r>
              <a:rPr lang="ru-RU" sz="4000" dirty="0"/>
              <a:t> </a:t>
            </a:r>
            <a:r>
              <a:rPr lang="ru-RU" sz="4000" baseline="30000" dirty="0">
                <a:hlinkClick r:id="rId2"/>
              </a:rPr>
              <a:t>[1]</a:t>
            </a:r>
            <a:r>
              <a:rPr lang="ru-RU" sz="4000" dirty="0"/>
              <a:t> — </a:t>
            </a:r>
            <a:r>
              <a:rPr lang="ru-RU" sz="4000" dirty="0" err="1"/>
              <a:t>жердің қатты қабығы </a:t>
            </a:r>
            <a:r>
              <a:rPr lang="ru-RU" sz="4000" dirty="0"/>
              <a:t>(грек. </a:t>
            </a:r>
            <a:r>
              <a:rPr lang="en-US" sz="4000" i="1" dirty="0" err="1"/>
              <a:t>lithos</a:t>
            </a:r>
            <a:r>
              <a:rPr lang="en-US" sz="4000" dirty="0"/>
              <a:t>- </a:t>
            </a:r>
            <a:r>
              <a:rPr lang="ru-RU" sz="4000" dirty="0" err="1"/>
              <a:t>тас</a:t>
            </a:r>
            <a:r>
              <a:rPr lang="ru-RU" sz="4000" dirty="0"/>
              <a:t>, </a:t>
            </a:r>
            <a:r>
              <a:rPr lang="en-US" sz="4000" dirty="0" err="1"/>
              <a:t>sphaira</a:t>
            </a:r>
            <a:r>
              <a:rPr lang="en-US" sz="4000" dirty="0"/>
              <a:t> — </a:t>
            </a:r>
            <a:r>
              <a:rPr lang="ru-RU" sz="4000" dirty="0"/>
              <a:t>шар) — </a:t>
            </a:r>
            <a:r>
              <a:rPr lang="ru-RU" sz="4000" dirty="0" err="1"/>
              <a:t>жердің сыртқы қатты қабаты жоғарғы</a:t>
            </a:r>
            <a:r>
              <a:rPr lang="ru-RU" sz="4000" dirty="0"/>
              <a:t> </a:t>
            </a:r>
            <a:r>
              <a:rPr lang="ru-RU" sz="4000" dirty="0">
                <a:hlinkClick r:id="rId3" tooltip="Гидросфера"/>
              </a:rPr>
              <a:t>гидросфера</a:t>
            </a:r>
            <a:r>
              <a:rPr lang="ru-RU" sz="4000" dirty="0"/>
              <a:t> </a:t>
            </a:r>
            <a:r>
              <a:rPr lang="ru-RU" sz="4000" dirty="0" err="1"/>
              <a:t>және</a:t>
            </a:r>
            <a:r>
              <a:rPr lang="ru-RU" sz="4000" dirty="0"/>
              <a:t> </a:t>
            </a:r>
            <a:r>
              <a:rPr lang="ru-RU" sz="4000" dirty="0" err="1">
                <a:hlinkClick r:id="rId4" tooltip="Атмосфера"/>
              </a:rPr>
              <a:t>атмосферамен</a:t>
            </a:r>
            <a:r>
              <a:rPr lang="ru-RU" sz="4000" dirty="0"/>
              <a:t> </a:t>
            </a:r>
            <a:r>
              <a:rPr lang="ru-RU" sz="4000" dirty="0" err="1"/>
              <a:t>шектеседі</a:t>
            </a:r>
            <a:r>
              <a:rPr lang="ru-RU" sz="4000" dirty="0"/>
              <a:t>. </a:t>
            </a:r>
            <a:r>
              <a:rPr lang="ru-RU" sz="4000" dirty="0" err="1"/>
              <a:t>Жер</a:t>
            </a:r>
            <a:r>
              <a:rPr lang="ru-RU" sz="4000" dirty="0"/>
              <a:t> </a:t>
            </a:r>
            <a:r>
              <a:rPr lang="ru-RU" sz="4000" dirty="0" err="1"/>
              <a:t>қабығының жоғарғы бөлімі </a:t>
            </a:r>
            <a:r>
              <a:rPr lang="ru-RU" sz="4000" dirty="0"/>
              <a:t>— </a:t>
            </a:r>
            <a:r>
              <a:rPr lang="ru-RU" sz="4000" dirty="0" err="1"/>
              <a:t>шөгінді қабық; ол</a:t>
            </a:r>
            <a:r>
              <a:rPr lang="ru-RU" sz="4000" dirty="0"/>
              <a:t> </a:t>
            </a:r>
            <a:r>
              <a:rPr lang="ru-RU" sz="4000" dirty="0" err="1"/>
              <a:t>шөгінді тау</a:t>
            </a:r>
            <a:r>
              <a:rPr lang="ru-RU" sz="4000" dirty="0"/>
              <a:t> </a:t>
            </a:r>
            <a:r>
              <a:rPr lang="ru-RU" sz="4000" dirty="0" err="1"/>
              <a:t>жыныстарынан</a:t>
            </a:r>
            <a:r>
              <a:rPr lang="ru-RU" sz="4000" dirty="0"/>
              <a:t> </a:t>
            </a:r>
            <a:r>
              <a:rPr lang="ru-RU" sz="4000" dirty="0" err="1"/>
              <a:t>тұрады, кейде</a:t>
            </a:r>
            <a:r>
              <a:rPr lang="ru-RU" sz="4000" dirty="0"/>
              <a:t> </a:t>
            </a:r>
            <a:r>
              <a:rPr lang="ru-RU" sz="4000" dirty="0" err="1"/>
              <a:t>бұған эффузивтер</a:t>
            </a:r>
            <a:r>
              <a:rPr lang="ru-RU" sz="4000" dirty="0"/>
              <a:t> </a:t>
            </a:r>
            <a:r>
              <a:rPr lang="ru-RU" sz="4000" dirty="0" err="1"/>
              <a:t>жамылғысын </a:t>
            </a:r>
            <a:r>
              <a:rPr lang="ru-RU" sz="4000" dirty="0"/>
              <a:t>да </a:t>
            </a:r>
            <a:r>
              <a:rPr lang="ru-RU" sz="4000" dirty="0" err="1"/>
              <a:t>енгізеді</a:t>
            </a:r>
            <a:r>
              <a:rPr lang="ru-RU" sz="4000" dirty="0"/>
              <a:t>. </a:t>
            </a:r>
            <a:r>
              <a:rPr lang="ru-RU" sz="4000" dirty="0" err="1"/>
              <a:t>Жер</a:t>
            </a:r>
            <a:r>
              <a:rPr lang="ru-RU" sz="4000" dirty="0"/>
              <a:t> </a:t>
            </a:r>
            <a:r>
              <a:rPr lang="ru-RU" sz="4000" dirty="0" err="1"/>
              <a:t>қабығының тербеліс</a:t>
            </a:r>
            <a:r>
              <a:rPr lang="ru-RU" sz="4000" dirty="0"/>
              <a:t> </a:t>
            </a:r>
            <a:r>
              <a:rPr lang="ru-RU" sz="4000" dirty="0" err="1"/>
              <a:t>тарихы</a:t>
            </a:r>
            <a:r>
              <a:rPr lang="ru-RU" sz="4000" dirty="0"/>
              <a:t> </a:t>
            </a:r>
            <a:r>
              <a:rPr lang="ru-RU" sz="4000" dirty="0" err="1"/>
              <a:t>қозғалысына байланысты</a:t>
            </a:r>
            <a:r>
              <a:rPr lang="ru-RU" sz="4000" dirty="0"/>
              <a:t>, </a:t>
            </a:r>
            <a:r>
              <a:rPr lang="ru-RU" sz="4000" dirty="0" err="1"/>
              <a:t>оның қалыңдығы әр орында</a:t>
            </a:r>
            <a:r>
              <a:rPr lang="ru-RU" sz="4000" dirty="0"/>
              <a:t> </a:t>
            </a:r>
            <a:r>
              <a:rPr lang="ru-RU" sz="4000" dirty="0" err="1"/>
              <a:t>әр түрлі болып</a:t>
            </a:r>
            <a:r>
              <a:rPr lang="ru-RU" sz="4000" dirty="0"/>
              <a:t> </a:t>
            </a:r>
            <a:r>
              <a:rPr lang="ru-RU" sz="4000" dirty="0" err="1"/>
              <a:t>келеді</a:t>
            </a:r>
            <a:r>
              <a:rPr lang="ru-RU" sz="4000" dirty="0"/>
              <a:t>. </a:t>
            </a:r>
            <a:r>
              <a:rPr lang="ru-RU" sz="4000" dirty="0" err="1"/>
              <a:t>Шөгінді қабықтың астында</a:t>
            </a:r>
            <a:r>
              <a:rPr lang="ru-RU" sz="4000" dirty="0"/>
              <a:t> </a:t>
            </a:r>
            <a:r>
              <a:rPr lang="ru-RU" sz="4000" dirty="0" err="1"/>
              <a:t>граниттік</a:t>
            </a:r>
            <a:r>
              <a:rPr lang="ru-RU" sz="4000" dirty="0"/>
              <a:t> </a:t>
            </a:r>
            <a:r>
              <a:rPr lang="ru-RU" sz="4000" dirty="0" err="1"/>
              <a:t>қабат орналасады</a:t>
            </a:r>
            <a:r>
              <a:rPr lang="ru-RU" sz="4000" dirty="0"/>
              <a:t>; </a:t>
            </a:r>
            <a:r>
              <a:rPr lang="ru-RU" sz="4000" dirty="0" err="1"/>
              <a:t>бұл қабат мұхит ойыстарында</a:t>
            </a:r>
            <a:r>
              <a:rPr lang="ru-RU" sz="4000" dirty="0"/>
              <a:t> </a:t>
            </a:r>
            <a:r>
              <a:rPr lang="ru-RU" sz="4000" dirty="0" err="1"/>
              <a:t>ұшырамайды.</a:t>
            </a:r>
            <a:r>
              <a:rPr lang="ru-RU" sz="4000" dirty="0"/>
              <a:t> </a:t>
            </a:r>
            <a:r>
              <a:rPr lang="ru-RU" sz="4000" dirty="0" err="1">
                <a:hlinkClick r:id="rId5" tooltip="Гранит"/>
              </a:rPr>
              <a:t>Граниттік</a:t>
            </a:r>
            <a:r>
              <a:rPr lang="ru-RU" sz="4000" dirty="0"/>
              <a:t> </a:t>
            </a:r>
            <a:r>
              <a:rPr lang="ru-RU" sz="4000" dirty="0" err="1"/>
              <a:t>қабаттың астында</a:t>
            </a:r>
            <a:r>
              <a:rPr lang="ru-RU" sz="4000" dirty="0"/>
              <a:t> </a:t>
            </a:r>
            <a:r>
              <a:rPr lang="ru-RU" sz="4000" dirty="0" err="1"/>
              <a:t>аралық немесе</a:t>
            </a:r>
            <a:r>
              <a:rPr lang="ru-RU" sz="4000" dirty="0"/>
              <a:t> </a:t>
            </a:r>
            <a:r>
              <a:rPr lang="ru-RU" sz="4000" dirty="0" err="1"/>
              <a:t>«базальттық» </a:t>
            </a:r>
            <a:r>
              <a:rPr lang="ru-RU" sz="4000" dirty="0"/>
              <a:t>аса </a:t>
            </a:r>
            <a:r>
              <a:rPr lang="ru-RU" sz="4000" dirty="0" err="1"/>
              <a:t>тығыз жыныстар</a:t>
            </a:r>
            <a:r>
              <a:rPr lang="ru-RU" sz="4000" dirty="0"/>
              <a:t> </a:t>
            </a:r>
            <a:r>
              <a:rPr lang="ru-RU" sz="4000" dirty="0" err="1"/>
              <a:t>қабаты жатады</a:t>
            </a:r>
            <a:r>
              <a:rPr lang="ru-RU" sz="4000" dirty="0"/>
              <a:t>.</a:t>
            </a:r>
            <a:r>
              <a:rPr lang="ru-RU" sz="4000" baseline="30000" dirty="0">
                <a:hlinkClick r:id="rId2"/>
              </a:rPr>
              <a:t>[2]</a:t>
            </a:r>
            <a:endParaRPr lang="ru-RU" sz="4000" dirty="0"/>
          </a:p>
          <a:p>
            <a:r>
              <a:rPr lang="ru-RU" sz="4000" b="1" dirty="0"/>
              <a:t>Литосфера</a:t>
            </a:r>
            <a:r>
              <a:rPr lang="ru-RU" sz="4000" dirty="0"/>
              <a:t> - </a:t>
            </a:r>
            <a:r>
              <a:rPr lang="ru-RU" sz="4000" dirty="0" err="1">
                <a:hlinkClick r:id="rId6" tooltip="Жер (ғаламшар)"/>
              </a:rPr>
              <a:t>Жер</a:t>
            </a:r>
            <a:r>
              <a:rPr lang="ru-RU" sz="4000" dirty="0">
                <a:hlinkClick r:id="rId6" tooltip="Жер (ғаламшар)"/>
              </a:rPr>
              <a:t> </a:t>
            </a:r>
            <a:r>
              <a:rPr lang="ru-RU" sz="4000" dirty="0" err="1">
                <a:hlinkClick r:id="rId6" tooltip="Жер (ғаламшар)"/>
              </a:rPr>
              <a:t>планетасының</a:t>
            </a:r>
            <a:r>
              <a:rPr lang="ru-RU" sz="4000" dirty="0"/>
              <a:t> </a:t>
            </a:r>
            <a:r>
              <a:rPr lang="ru-RU" sz="4000" dirty="0" err="1"/>
              <a:t>біршама</a:t>
            </a:r>
            <a:r>
              <a:rPr lang="ru-RU" sz="4000" dirty="0"/>
              <a:t> </a:t>
            </a:r>
            <a:r>
              <a:rPr lang="ru-RU" sz="4000" dirty="0" err="1"/>
              <a:t>берік</a:t>
            </a:r>
            <a:r>
              <a:rPr lang="ru-RU" sz="4000" dirty="0"/>
              <a:t> </a:t>
            </a:r>
            <a:r>
              <a:rPr lang="ru-RU" sz="4000" dirty="0" err="1"/>
              <a:t>тау</a:t>
            </a:r>
            <a:r>
              <a:rPr lang="ru-RU" sz="4000" dirty="0"/>
              <a:t> </a:t>
            </a:r>
            <a:r>
              <a:rPr lang="ru-RU" sz="4000" dirty="0" err="1"/>
              <a:t>жыныстары</a:t>
            </a:r>
            <a:r>
              <a:rPr lang="ru-RU" sz="4000" dirty="0"/>
              <a:t> </a:t>
            </a:r>
            <a:r>
              <a:rPr lang="ru-RU" sz="4000" dirty="0" err="1"/>
              <a:t>кешендерінен</a:t>
            </a:r>
            <a:r>
              <a:rPr lang="ru-RU" sz="4000" dirty="0"/>
              <a:t> </a:t>
            </a:r>
            <a:r>
              <a:rPr lang="ru-RU" sz="4000" dirty="0" err="1"/>
              <a:t>тұратын</a:t>
            </a:r>
            <a:r>
              <a:rPr lang="ru-RU" sz="4000" dirty="0"/>
              <a:t>, </a:t>
            </a:r>
            <a:r>
              <a:rPr lang="ru-RU" sz="4000" dirty="0" err="1"/>
              <a:t>төменгі жапсары</a:t>
            </a:r>
            <a:r>
              <a:rPr lang="ru-RU" sz="4000" dirty="0"/>
              <a:t> </a:t>
            </a:r>
            <a:r>
              <a:rPr lang="ru-RU" sz="4000" dirty="0" err="1"/>
              <a:t>ішінара</a:t>
            </a:r>
            <a:r>
              <a:rPr lang="ru-RU" sz="4000" dirty="0"/>
              <a:t> </a:t>
            </a:r>
            <a:r>
              <a:rPr lang="ru-RU" sz="4000" dirty="0" err="1"/>
              <a:t>балқымалы </a:t>
            </a:r>
            <a:r>
              <a:rPr lang="ru-RU" sz="4000" dirty="0"/>
              <a:t>яки </a:t>
            </a:r>
            <a:r>
              <a:rPr lang="ru-RU" sz="4000" dirty="0" err="1"/>
              <a:t>онша</a:t>
            </a:r>
            <a:r>
              <a:rPr lang="ru-RU" sz="4000" dirty="0"/>
              <a:t> </a:t>
            </a:r>
            <a:r>
              <a:rPr lang="ru-RU" sz="4000" dirty="0" err="1"/>
              <a:t>берік</a:t>
            </a:r>
            <a:r>
              <a:rPr lang="ru-RU" sz="4000" dirty="0"/>
              <a:t> </a:t>
            </a:r>
            <a:r>
              <a:rPr lang="ru-RU" sz="4000" dirty="0" err="1"/>
              <a:t>емес</a:t>
            </a:r>
            <a:r>
              <a:rPr lang="ru-RU" sz="4000" dirty="0"/>
              <a:t> атмосфера </a:t>
            </a:r>
            <a:r>
              <a:rPr lang="ru-RU" sz="4000" dirty="0" err="1"/>
              <a:t>қабатымен шектелетін</a:t>
            </a:r>
            <a:r>
              <a:rPr lang="ru-RU" sz="4000" dirty="0"/>
              <a:t> </a:t>
            </a:r>
            <a:r>
              <a:rPr lang="ru-RU" sz="4000" dirty="0" err="1"/>
              <a:t>ең сыртқы қабаты</a:t>
            </a:r>
            <a:r>
              <a:rPr lang="ru-RU" sz="4000" dirty="0"/>
              <a:t>. Литосфера </a:t>
            </a:r>
            <a:r>
              <a:rPr lang="ru-RU" sz="4000" dirty="0" err="1"/>
              <a:t>жер</a:t>
            </a:r>
            <a:r>
              <a:rPr lang="ru-RU" sz="4000" dirty="0"/>
              <a:t> </a:t>
            </a:r>
            <a:r>
              <a:rPr lang="ru-RU" sz="4000" dirty="0" err="1"/>
              <a:t>қыртысын </a:t>
            </a:r>
            <a:r>
              <a:rPr lang="ru-RU" sz="4000" dirty="0"/>
              <a:t>(</a:t>
            </a:r>
            <a:r>
              <a:rPr lang="ru-RU" sz="4000" i="1" dirty="0" err="1"/>
              <a:t>Жердің ең сыртқы қатты қабыршағын</a:t>
            </a:r>
            <a:r>
              <a:rPr lang="ru-RU" sz="4000" dirty="0"/>
              <a:t>) </a:t>
            </a:r>
            <a:r>
              <a:rPr lang="ru-RU" sz="4000" dirty="0" err="1"/>
              <a:t>және </a:t>
            </a:r>
            <a:r>
              <a:rPr lang="ru-RU" sz="4000" dirty="0"/>
              <a:t>осы </a:t>
            </a:r>
            <a:r>
              <a:rPr lang="ru-RU" sz="4000" dirty="0" err="1"/>
              <a:t>қыртыс </a:t>
            </a:r>
            <a:r>
              <a:rPr lang="ru-RU" sz="4000" dirty="0"/>
              <a:t>пен атмосфера </a:t>
            </a:r>
            <a:r>
              <a:rPr lang="ru-RU" sz="4000" dirty="0" err="1"/>
              <a:t>аралығын қамтитын қатты заттардан</a:t>
            </a:r>
            <a:r>
              <a:rPr lang="ru-RU" sz="4000" dirty="0"/>
              <a:t> </a:t>
            </a:r>
            <a:r>
              <a:rPr lang="ru-RU" sz="4000" dirty="0" err="1"/>
              <a:t>тұратын</a:t>
            </a:r>
            <a:r>
              <a:rPr lang="ru-RU" sz="4000" dirty="0"/>
              <a:t>, </a:t>
            </a:r>
            <a:r>
              <a:rPr lang="ru-RU" sz="4000" dirty="0" err="1"/>
              <a:t>литосфералық</a:t>
            </a:r>
            <a:r>
              <a:rPr lang="ru-RU" sz="4000" dirty="0"/>
              <a:t> </a:t>
            </a:r>
            <a:r>
              <a:rPr lang="ru-RU" sz="4000" dirty="0">
                <a:hlinkClick r:id="rId7" tooltip="Мантия"/>
              </a:rPr>
              <a:t>мантия</a:t>
            </a:r>
            <a:r>
              <a:rPr lang="ru-RU" sz="4000" dirty="0"/>
              <a:t> </a:t>
            </a:r>
            <a:r>
              <a:rPr lang="ru-RU" sz="4000" dirty="0" err="1"/>
              <a:t>деп</a:t>
            </a:r>
            <a:r>
              <a:rPr lang="ru-RU" sz="4000" dirty="0"/>
              <a:t> </a:t>
            </a:r>
            <a:r>
              <a:rPr lang="ru-RU" sz="4000" dirty="0" err="1"/>
              <a:t>аталатын</a:t>
            </a:r>
            <a:r>
              <a:rPr lang="ru-RU" sz="4000" dirty="0"/>
              <a:t> </a:t>
            </a:r>
            <a:r>
              <a:rPr lang="ru-RU" sz="4000" dirty="0" err="1"/>
              <a:t>жоғарғы мантияның ең жоғарғы қабатын біріктіреді</a:t>
            </a:r>
            <a:r>
              <a:rPr lang="ru-RU" sz="4000" dirty="0"/>
              <a:t>. </a:t>
            </a:r>
            <a:r>
              <a:rPr lang="ru-RU" sz="4000" dirty="0" err="1" smtClean="0"/>
              <a:t>Литосфераның </a:t>
            </a:r>
            <a:r>
              <a:rPr lang="ru-RU" sz="4000" dirty="0" err="1"/>
              <a:t>беткі</a:t>
            </a:r>
            <a:r>
              <a:rPr lang="ru-RU" sz="4000" dirty="0"/>
              <a:t> </a:t>
            </a:r>
            <a:r>
              <a:rPr lang="ru-RU" sz="4000" dirty="0" err="1"/>
              <a:t>жазықтығы атмосферамен</a:t>
            </a:r>
            <a:r>
              <a:rPr lang="ru-RU" sz="4000" dirty="0"/>
              <a:t> </a:t>
            </a:r>
            <a:r>
              <a:rPr lang="ru-RU" sz="4000" dirty="0" err="1"/>
              <a:t>немесе</a:t>
            </a:r>
            <a:r>
              <a:rPr lang="ru-RU" sz="4000" dirty="0"/>
              <a:t> </a:t>
            </a:r>
            <a:r>
              <a:rPr lang="ru-RU" sz="4000" dirty="0" err="1"/>
              <a:t>гидросферамен</a:t>
            </a:r>
            <a:r>
              <a:rPr lang="ru-RU" sz="4000" dirty="0"/>
              <a:t> </a:t>
            </a:r>
            <a:r>
              <a:rPr lang="ru-RU" sz="4000" dirty="0" err="1"/>
              <a:t>шектеледі</a:t>
            </a:r>
            <a:r>
              <a:rPr lang="ru-RU" sz="4000" dirty="0"/>
              <a:t>. Литосфера </a:t>
            </a:r>
            <a:r>
              <a:rPr lang="ru-RU" sz="4000" dirty="0" err="1"/>
              <a:t>қалыңдығы </a:t>
            </a:r>
            <a:r>
              <a:rPr lang="ru-RU" sz="4000" dirty="0"/>
              <a:t>50-200 </a:t>
            </a:r>
            <a:r>
              <a:rPr lang="ru-RU" sz="4000" dirty="0" err="1"/>
              <a:t>шақырым аралығында деп</a:t>
            </a:r>
            <a:r>
              <a:rPr lang="ru-RU" sz="4000" dirty="0"/>
              <a:t> </a:t>
            </a:r>
            <a:r>
              <a:rPr lang="ru-RU" sz="4000" dirty="0" err="1"/>
              <a:t>есептелінеді</a:t>
            </a:r>
            <a:r>
              <a:rPr lang="ru-RU" sz="4000" dirty="0"/>
              <a:t>.</a:t>
            </a:r>
          </a:p>
          <a:p>
            <a:endParaRPr lang="en-US" dirty="0" smtClean="0"/>
          </a:p>
          <a:p>
            <a:endParaRPr lang="kk-KZ" dirty="0" smtClean="0">
              <a:hlinkClick r:id="rId2"/>
            </a:endParaRPr>
          </a:p>
          <a:p>
            <a:endParaRPr lang="kk-KZ" dirty="0">
              <a:hlinkClick r:id="rId2"/>
            </a:endParaRPr>
          </a:p>
          <a:p>
            <a:endParaRPr lang="kk-KZ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https://kk.wikipedia.org/wiki/%D0%9B%D0%B8%D1%82%D0%BE%D1%81%D1%84%D0%B5%D1%80%D0%B0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Климаттық факторлар</a:t>
            </a:r>
            <a:r>
              <a:rPr lang="ru-RU" dirty="0"/>
              <a:t> </a:t>
            </a:r>
            <a:r>
              <a:rPr lang="ru-RU" dirty="0" err="1"/>
              <a:t>ауаның төмен ылғалдылығына байланысты</a:t>
            </a:r>
            <a:r>
              <a:rPr lang="ru-RU" dirty="0"/>
              <a:t> </a:t>
            </a:r>
            <a:r>
              <a:rPr lang="ru-RU" dirty="0" err="1"/>
              <a:t>топырақтың жағдайына теріс</a:t>
            </a:r>
            <a:r>
              <a:rPr lang="ru-RU" dirty="0"/>
              <a:t> </a:t>
            </a:r>
            <a:r>
              <a:rPr lang="ru-RU" dirty="0" err="1"/>
              <a:t>әсер етеді</a:t>
            </a:r>
            <a:r>
              <a:rPr lang="ru-RU" dirty="0"/>
              <a:t>, </a:t>
            </a:r>
            <a:r>
              <a:rPr lang="ru-RU" dirty="0" err="1"/>
              <a:t>бұл құрғақ кезеңдегі топырақтағы ылғалды сақтау және топырақ құрылымын сақтау тәсілдерін іздеу</a:t>
            </a:r>
            <a:r>
              <a:rPr lang="ru-RU" dirty="0"/>
              <a:t> </a:t>
            </a:r>
            <a:r>
              <a:rPr lang="ru-RU" dirty="0" err="1"/>
              <a:t>қажеттілігіне әкеледі.</a:t>
            </a:r>
            <a:r>
              <a:rPr lang="ru-RU" dirty="0"/>
              <a:t> </a:t>
            </a:r>
            <a:r>
              <a:rPr lang="ru-RU" dirty="0" err="1"/>
              <a:t>Топырақтың құрылымы оңтайлы болып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,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суға төзімді бөлшектер басым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. </a:t>
            </a:r>
            <a:r>
              <a:rPr lang="en-US" dirty="0"/>
              <a:t>C</a:t>
            </a:r>
            <a:r>
              <a:rPr lang="ru-RU" dirty="0" err="1"/>
              <a:t>уға төзімді бөлшектер</a:t>
            </a:r>
            <a:r>
              <a:rPr lang="ru-RU" dirty="0"/>
              <a:t> </a:t>
            </a:r>
            <a:r>
              <a:rPr lang="kk-KZ" dirty="0"/>
              <a:t>ч</a:t>
            </a:r>
            <a:r>
              <a:rPr lang="ru-RU" dirty="0" err="1"/>
              <a:t>ерноземде</a:t>
            </a:r>
            <a:r>
              <a:rPr lang="ru-RU" dirty="0"/>
              <a:t> 0,25-10 мм </a:t>
            </a:r>
            <a:r>
              <a:rPr lang="ru-RU" dirty="0" err="1"/>
              <a:t>және подзолий</a:t>
            </a:r>
            <a:r>
              <a:rPr lang="ru-RU" dirty="0"/>
              <a:t> </a:t>
            </a:r>
            <a:r>
              <a:rPr lang="ru-RU" dirty="0" err="1"/>
              <a:t>топырақтарында </a:t>
            </a:r>
            <a:r>
              <a:rPr lang="ru-RU" dirty="0"/>
              <a:t>0,25-3 мм</a:t>
            </a:r>
            <a:r>
              <a:rPr lang="kk-KZ" dirty="0"/>
              <a:t> болу керек</a:t>
            </a:r>
            <a:r>
              <a:rPr lang="ru-RU" dirty="0"/>
              <a:t>. </a:t>
            </a:r>
            <a:r>
              <a:rPr lang="ru-RU" dirty="0" err="1"/>
              <a:t>Табиғи жағдайда көбінесе бөлшектердің әртүрлі деңгейдегі ұсақ агрегаттары</a:t>
            </a:r>
            <a:r>
              <a:rPr lang="ru-RU" dirty="0"/>
              <a:t> </a:t>
            </a:r>
            <a:r>
              <a:rPr lang="ru-RU" dirty="0" err="1"/>
              <a:t>және мөлшері бойынша</a:t>
            </a:r>
            <a:r>
              <a:rPr lang="ru-RU" dirty="0"/>
              <a:t> </a:t>
            </a:r>
            <a:r>
              <a:rPr lang="kk-KZ" dirty="0"/>
              <a:t>таралуы кездеседі</a:t>
            </a:r>
            <a:r>
              <a:rPr lang="ru-RU" dirty="0"/>
              <a:t>. </a:t>
            </a:r>
            <a:r>
              <a:rPr lang="ru-RU" dirty="0" err="1"/>
              <a:t>Бұл топырақ құрғаған кезде</a:t>
            </a:r>
            <a:r>
              <a:rPr lang="ru-RU" dirty="0"/>
              <a:t> </a:t>
            </a:r>
            <a:r>
              <a:rPr lang="ru-RU" dirty="0" err="1"/>
              <a:t>бөлшектердің агрегаттары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бөлшектерге бөлініп, желге</a:t>
            </a:r>
            <a:r>
              <a:rPr lang="ru-RU" dirty="0"/>
              <a:t> </a:t>
            </a:r>
            <a:r>
              <a:rPr lang="ru-RU" dirty="0" err="1"/>
              <a:t>ұшыраған кезде</a:t>
            </a:r>
            <a:r>
              <a:rPr lang="ru-RU" dirty="0"/>
              <a:t> </a:t>
            </a:r>
            <a:r>
              <a:rPr lang="ru-RU" dirty="0" err="1"/>
              <a:t>топырақ эрозиясы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болатындығына әкеледі.</a:t>
            </a:r>
            <a:r>
              <a:rPr lang="ru-RU" dirty="0"/>
              <a:t> </a:t>
            </a:r>
            <a:r>
              <a:rPr lang="kk-KZ" dirty="0"/>
              <a:t>Көп суарудың</a:t>
            </a:r>
            <a:r>
              <a:rPr lang="ru-RU" dirty="0"/>
              <a:t> де </a:t>
            </a:r>
            <a:r>
              <a:rPr lang="ru-RU" dirty="0" err="1"/>
              <a:t>кемшіліктері</a:t>
            </a:r>
            <a:r>
              <a:rPr lang="ru-RU" dirty="0"/>
              <a:t> бар - </a:t>
            </a:r>
            <a:r>
              <a:rPr lang="ru-RU" dirty="0" err="1"/>
              <a:t>егістікке</a:t>
            </a:r>
            <a:r>
              <a:rPr lang="ru-RU" dirty="0"/>
              <a:t> </a:t>
            </a:r>
            <a:r>
              <a:rPr lang="ru-RU" dirty="0" err="1"/>
              <a:t>артық </a:t>
            </a:r>
            <a:r>
              <a:rPr lang="ru-RU" dirty="0"/>
              <a:t>су </a:t>
            </a:r>
            <a:r>
              <a:rPr lang="ru-RU" dirty="0" err="1"/>
              <a:t>құйылуы олардың батып</a:t>
            </a:r>
            <a:r>
              <a:rPr lang="ru-RU" dirty="0"/>
              <a:t> </a:t>
            </a:r>
            <a:r>
              <a:rPr lang="ru-RU" dirty="0" err="1"/>
              <a:t>кетуіне</a:t>
            </a:r>
            <a:r>
              <a:rPr lang="ru-RU" dirty="0"/>
              <a:t> </a:t>
            </a:r>
            <a:r>
              <a:rPr lang="kk-KZ" dirty="0"/>
              <a:t>(заболачивание) </a:t>
            </a:r>
            <a:r>
              <a:rPr lang="ru-RU" dirty="0" err="1"/>
              <a:t>әкелуі мүмкін.</a:t>
            </a:r>
            <a:r>
              <a:rPr lang="ru-RU" dirty="0"/>
              <a:t> </a:t>
            </a:r>
            <a:r>
              <a:rPr lang="ru-RU" dirty="0" err="1"/>
              <a:t>Осыған байланысты</a:t>
            </a:r>
            <a:r>
              <a:rPr lang="ru-RU" dirty="0"/>
              <a:t> </a:t>
            </a:r>
            <a:r>
              <a:rPr lang="ru-RU" dirty="0" err="1"/>
              <a:t>топырақтың құрылым</a:t>
            </a:r>
            <a:r>
              <a:rPr lang="kk-KZ" dirty="0"/>
              <a:t>түзілу</a:t>
            </a:r>
            <a:r>
              <a:rPr lang="ru-RU" dirty="0"/>
              <a:t> </a:t>
            </a:r>
            <a:r>
              <a:rPr lang="ru-RU" dirty="0" err="1"/>
              <a:t>және </a:t>
            </a:r>
            <a:r>
              <a:rPr lang="ru-RU" dirty="0"/>
              <a:t>фильтрация </a:t>
            </a:r>
            <a:r>
              <a:rPr lang="ru-RU" dirty="0" err="1"/>
              <a:t>қасиеттерінің өзгеруі мәселесі туындайды</a:t>
            </a:r>
            <a:r>
              <a:rPr lang="ru-RU" dirty="0"/>
              <a:t> </a:t>
            </a:r>
            <a:r>
              <a:rPr lang="ru-RU" dirty="0" err="1"/>
              <a:t>және бұл </a:t>
            </a:r>
            <a:r>
              <a:rPr lang="ru-RU" dirty="0"/>
              <a:t>проблема </a:t>
            </a:r>
            <a:r>
              <a:rPr lang="ru-RU" dirty="0" err="1"/>
              <a:t>коллоидтық </a:t>
            </a:r>
            <a:r>
              <a:rPr lang="ru-RU" dirty="0"/>
              <a:t>химия </a:t>
            </a:r>
            <a:r>
              <a:rPr lang="ru-RU" dirty="0" err="1"/>
              <a:t>бөлім</a:t>
            </a:r>
            <a:r>
              <a:rPr lang="kk-KZ" dirty="0"/>
              <a:t>дер</a:t>
            </a:r>
            <a:r>
              <a:rPr lang="ru-RU" dirty="0" err="1"/>
              <a:t>імен</a:t>
            </a:r>
            <a:r>
              <a:rPr lang="ru-RU" dirty="0"/>
              <a:t> </a:t>
            </a:r>
            <a:r>
              <a:rPr lang="ru-RU" dirty="0" err="1"/>
              <a:t>тығыз байланысты</a:t>
            </a:r>
            <a:r>
              <a:rPr lang="ru-RU" dirty="0"/>
              <a:t>, </a:t>
            </a:r>
            <a:r>
              <a:rPr lang="ru-RU" dirty="0" err="1"/>
              <a:t>бұл физикалық-химиялық </a:t>
            </a:r>
            <a:r>
              <a:rPr lang="ru-RU" dirty="0"/>
              <a:t>механика </a:t>
            </a:r>
            <a:r>
              <a:rPr lang="ru-RU" dirty="0" err="1"/>
              <a:t>және дисперсті</a:t>
            </a:r>
            <a:r>
              <a:rPr lang="ru-RU" dirty="0"/>
              <a:t> </a:t>
            </a:r>
            <a:r>
              <a:rPr lang="ru-RU" dirty="0" err="1"/>
              <a:t>жүйелердің реологиясы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kk-KZ" dirty="0"/>
              <a:t>Литосфераны қорғау мәселелерін қарастырғанда келесі коллоидтық-химиялық процестермен байланысты атап өтуге болады:</a:t>
            </a:r>
            <a:endParaRPr lang="ru-RU" dirty="0"/>
          </a:p>
          <a:p>
            <a:r>
              <a:rPr lang="kk-KZ" dirty="0"/>
              <a:t>- жұқа фракцияның құрамын азайту үшін (0,05-0,1 мм-ден аз) топырақта коагуляция құрылымын қалыптастыру; бұл жағдайда дисперсті жүйелердегі құрылымтүзілуінің барлық заңдылықтары байқалады;</a:t>
            </a:r>
            <a:endParaRPr lang="ru-RU" dirty="0"/>
          </a:p>
          <a:p>
            <a:r>
              <a:rPr lang="kk-KZ" dirty="0"/>
              <a:t>- ағынды сулардың булануын реттеу мақсатымен егістік каналдар мен топырақтың сулануының алдын ала төмендету үшін суда еритін адсорбцияланған полимерлер қосылған құрылым арқылы тұзға төзімді сазды жүйелерден антифильтрациялық бөгеттерді жасау.</a:t>
            </a:r>
            <a:endParaRPr lang="ru-RU" dirty="0"/>
          </a:p>
          <a:p>
            <a:r>
              <a:rPr lang="kk-KZ" dirty="0"/>
              <a:t>- сулы қабаттардан мұнайға дейін судың енуіне (сүзілуіне) жол бермеу үшін бұрғылау кезінде топырақ құрылымының беріктігін арттыру</a:t>
            </a:r>
            <a:r>
              <a:rPr lang="kk-KZ" dirty="0" smtClean="0"/>
              <a:t>;</a:t>
            </a:r>
          </a:p>
          <a:p>
            <a:r>
              <a:rPr lang="kk-KZ" dirty="0" smtClean="0"/>
              <a:t>- ион алмасу құбылысымен топрақтың құнарлығын арттыру;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жерасты</a:t>
            </a:r>
            <a:r>
              <a:rPr lang="ru-RU" dirty="0"/>
              <a:t> </a:t>
            </a:r>
            <a:r>
              <a:rPr lang="ru-RU" dirty="0" err="1"/>
              <a:t>қазу кезінде</a:t>
            </a:r>
            <a:r>
              <a:rPr lang="ru-RU" dirty="0"/>
              <a:t> </a:t>
            </a:r>
            <a:r>
              <a:rPr lang="ru-RU" dirty="0" err="1"/>
              <a:t>механикалық өрістер көмір </a:t>
            </a:r>
            <a:r>
              <a:rPr lang="ru-RU" dirty="0"/>
              <a:t>мен </a:t>
            </a:r>
            <a:r>
              <a:rPr lang="ru-RU" dirty="0" err="1"/>
              <a:t>қалдық қабаттарына қолданылған кезде</a:t>
            </a:r>
            <a:r>
              <a:rPr lang="ru-RU" dirty="0"/>
              <a:t> </a:t>
            </a:r>
            <a:r>
              <a:rPr lang="ru-RU" dirty="0" err="1"/>
              <a:t>құрылымның беріктігі</a:t>
            </a:r>
            <a:r>
              <a:rPr lang="ru-RU" dirty="0"/>
              <a:t> </a:t>
            </a:r>
            <a:r>
              <a:rPr lang="ru-RU" dirty="0" err="1"/>
              <a:t>мен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кернеулердің жинақталуын азайту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472608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Өсімдіктердің, жануарлардың (әсіресе микроорганизмдердің</a:t>
            </a:r>
            <a:r>
              <a:rPr lang="ru-RU" sz="1600" dirty="0" smtClean="0"/>
              <a:t>), климат </a:t>
            </a:r>
            <a:r>
              <a:rPr lang="ru-RU" sz="1600" dirty="0" err="1" smtClean="0"/>
              <a:t>жағдайларының және адамдардың әсерімен өзгерген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бетінің үстіңгі борпылдақ қабаты</a:t>
            </a:r>
            <a:r>
              <a:rPr lang="ru-RU" sz="1600" dirty="0" smtClean="0"/>
              <a:t>. </a:t>
            </a:r>
            <a:r>
              <a:rPr lang="ru-RU" sz="1600" b="1" dirty="0" err="1" smtClean="0"/>
              <a:t>Топырақ</a:t>
            </a:r>
            <a:r>
              <a:rPr lang="ru-RU" sz="1600" dirty="0" err="1" smtClean="0"/>
              <a:t> бойында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құнарлылық қасиеті, яғни өсімдіктерді сумен</a:t>
            </a:r>
            <a:r>
              <a:rPr lang="ru-RU" sz="1600" dirty="0" smtClean="0"/>
              <a:t>, </a:t>
            </a:r>
            <a:r>
              <a:rPr lang="ru-RU" sz="1600" dirty="0" err="1" smtClean="0"/>
              <a:t>басқа </a:t>
            </a:r>
            <a:r>
              <a:rPr lang="ru-RU" sz="1600" dirty="0" smtClean="0"/>
              <a:t>да </a:t>
            </a:r>
            <a:r>
              <a:rPr lang="ru-RU" sz="1600" dirty="0" err="1" smtClean="0"/>
              <a:t>қоректік элементтермен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қамтамасыз ететін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қабілеті болады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Механикалық құрамы (топырақ түйіршіктерінің мөлшері</a:t>
            </a:r>
            <a:r>
              <a:rPr lang="ru-RU" sz="1600" dirty="0" smtClean="0"/>
              <a:t>)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топырақ құмды, құмдақ сазды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саз </a:t>
            </a:r>
            <a:r>
              <a:rPr lang="ru-RU" sz="1600" dirty="0" err="1" smtClean="0"/>
              <a:t>топырақ болып</a:t>
            </a:r>
            <a:r>
              <a:rPr lang="ru-RU" sz="1600" dirty="0" smtClean="0"/>
              <a:t> </a:t>
            </a:r>
            <a:r>
              <a:rPr lang="ru-RU" sz="1600" dirty="0" err="1" smtClean="0"/>
              <a:t>бөлінеді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Жасы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генезисі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— </a:t>
            </a:r>
            <a:r>
              <a:rPr lang="ru-RU" sz="1600" dirty="0" err="1" smtClean="0">
                <a:hlinkClick r:id="rId2" tooltip="Қыртысты күлгін топырақ (мұндай бет жоқ)"/>
              </a:rPr>
              <a:t>қыртысты күлгін топырақ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3" tooltip="Батпақты топырақ (мұндай бет жоқ)"/>
              </a:rPr>
              <a:t>батпақты топырақ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4" tooltip="Ормандық сұр топырақ (мұндай бет жоқ)"/>
              </a:rPr>
              <a:t>ормандық сұр топырақ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5" tooltip="Қара топырақ"/>
              </a:rPr>
              <a:t>қара топырақ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6" tooltip="Қоңыр топырақ"/>
              </a:rPr>
              <a:t>қоңыр топырақ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7" tooltip="Күрең топырақ (мұндай бет жоқ)"/>
              </a:rPr>
              <a:t>күрең топырақ</a:t>
            </a:r>
            <a:r>
              <a:rPr lang="ru-RU" sz="1600" dirty="0" smtClean="0"/>
              <a:t>, </a:t>
            </a:r>
            <a:r>
              <a:rPr lang="ru-RU" sz="1600" dirty="0" err="1" smtClean="0"/>
              <a:t>тағы басқалар болып</a:t>
            </a:r>
            <a:r>
              <a:rPr lang="ru-RU" sz="1600" dirty="0" smtClean="0"/>
              <a:t> </a:t>
            </a:r>
            <a:r>
              <a:rPr lang="ru-RU" sz="1600" dirty="0" err="1" smtClean="0"/>
              <a:t>бөлінеді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Топырақтың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таралуы</a:t>
            </a:r>
            <a:r>
              <a:rPr lang="ru-RU" sz="1600" dirty="0" smtClean="0"/>
              <a:t> </a:t>
            </a:r>
            <a:r>
              <a:rPr lang="ru-RU" sz="1600" dirty="0" err="1" smtClean="0"/>
              <a:t>зоналық </a:t>
            </a:r>
            <a:r>
              <a:rPr lang="ru-RU" sz="1600" dirty="0" smtClean="0"/>
              <a:t>(</a:t>
            </a:r>
            <a:r>
              <a:rPr lang="ru-RU" sz="1600" dirty="0" err="1" smtClean="0"/>
              <a:t>горизонтальды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вертикальды</a:t>
            </a:r>
            <a:r>
              <a:rPr lang="ru-RU" sz="1600" dirty="0" smtClean="0"/>
              <a:t>) </a:t>
            </a:r>
            <a:r>
              <a:rPr lang="ru-RU" sz="1600" dirty="0" err="1" smtClean="0"/>
              <a:t>заңдылыққа байланысты</a:t>
            </a:r>
            <a:r>
              <a:rPr lang="ru-RU" sz="1600" dirty="0" smtClean="0"/>
              <a:t>. </a:t>
            </a:r>
            <a:r>
              <a:rPr lang="ru-RU" sz="1600" dirty="0" err="1" smtClean="0"/>
              <a:t>Топырақ </a:t>
            </a:r>
            <a:r>
              <a:rPr lang="ru-RU" sz="1600" dirty="0" smtClean="0"/>
              <a:t>- </a:t>
            </a:r>
            <a:r>
              <a:rPr lang="ru-RU" sz="1600" dirty="0" err="1" smtClean="0"/>
              <a:t>литосфераның жоғарғы әуе қабатымен байланысатын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қабат, бүкіл биосферадағы тіршіліктің тірегі</a:t>
            </a:r>
            <a:r>
              <a:rPr lang="ru-RU" sz="1600" dirty="0" smtClean="0"/>
              <a:t>. </a:t>
            </a:r>
            <a:r>
              <a:rPr lang="ru-RU" sz="1600" dirty="0" err="1" smtClean="0"/>
              <a:t>Топырақ ғасырлар бойы</a:t>
            </a:r>
            <a:r>
              <a:rPr lang="ru-RU" sz="1600" dirty="0" smtClean="0"/>
              <a:t> </a:t>
            </a:r>
            <a:r>
              <a:rPr lang="ru-RU" sz="1600" dirty="0" err="1" smtClean="0"/>
              <a:t>топырақ түзуші факторлардың үздіксіз әрекетінен пайда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болған табиғаттың ерекше</a:t>
            </a:r>
            <a:r>
              <a:rPr lang="ru-RU" sz="1600" dirty="0" smtClean="0"/>
              <a:t> </a:t>
            </a:r>
            <a:r>
              <a:rPr lang="ru-RU" sz="1600" dirty="0" err="1" smtClean="0"/>
              <a:t>табиғи, әрі тарихи</a:t>
            </a:r>
            <a:r>
              <a:rPr lang="ru-RU" sz="1600" dirty="0" smtClean="0"/>
              <a:t> </a:t>
            </a:r>
            <a:r>
              <a:rPr lang="ru-RU" sz="1600" dirty="0" err="1" smtClean="0"/>
              <a:t>денесі</a:t>
            </a:r>
            <a:r>
              <a:rPr lang="ru-RU" sz="1600" dirty="0" smtClean="0"/>
              <a:t>. </a:t>
            </a:r>
            <a:r>
              <a:rPr lang="ru-RU" sz="1600" dirty="0" err="1" smtClean="0"/>
              <a:t>Топырақ </a:t>
            </a:r>
            <a:r>
              <a:rPr lang="ru-RU" sz="1600" dirty="0" smtClean="0"/>
              <a:t>- </a:t>
            </a:r>
            <a:r>
              <a:rPr lang="ru-RU" sz="1600" dirty="0" err="1" smtClean="0"/>
              <a:t>бұл Жердің өсімдік өсетін үстіңгі қабаты.</a:t>
            </a:r>
            <a:r>
              <a:rPr lang="ru-RU" sz="1600" dirty="0" smtClean="0"/>
              <a:t> </a:t>
            </a:r>
            <a:r>
              <a:rPr lang="ru-RU" sz="1600" i="1" dirty="0" err="1" smtClean="0"/>
              <a:t>Топырақтану</a:t>
            </a:r>
            <a:r>
              <a:rPr lang="ru-RU" sz="1600" dirty="0" err="1" smtClean="0"/>
              <a:t> ғылымының негізін</a:t>
            </a:r>
            <a:r>
              <a:rPr lang="ru-RU" sz="1600" dirty="0" smtClean="0"/>
              <a:t> </a:t>
            </a:r>
            <a:r>
              <a:rPr lang="ru-RU" sz="1600" dirty="0" err="1" smtClean="0"/>
              <a:t>орыс</a:t>
            </a:r>
            <a:r>
              <a:rPr lang="ru-RU" sz="1600" dirty="0" smtClean="0"/>
              <a:t> </a:t>
            </a:r>
            <a:r>
              <a:rPr lang="ru-RU" sz="1600" dirty="0" err="1" smtClean="0"/>
              <a:t>ғалымы </a:t>
            </a:r>
            <a:r>
              <a:rPr lang="ru-RU" sz="1600" dirty="0" smtClean="0"/>
              <a:t>В.В.Докучаев </a:t>
            </a:r>
            <a:r>
              <a:rPr lang="ru-RU" sz="1600" dirty="0" err="1" smtClean="0"/>
              <a:t>қалады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Петербургте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басылып</a:t>
            </a:r>
            <a:r>
              <a:rPr lang="ru-RU" sz="1600" dirty="0" smtClean="0"/>
              <a:t> </a:t>
            </a:r>
            <a:r>
              <a:rPr lang="ru-RU" sz="1600" dirty="0" err="1" smtClean="0"/>
              <a:t>шыққаң «Орыстың қара топырағы» </a:t>
            </a:r>
            <a:r>
              <a:rPr lang="ru-RU" sz="1600" dirty="0" smtClean="0"/>
              <a:t>(1883 ж.) </a:t>
            </a:r>
            <a:r>
              <a:rPr lang="ru-RU" sz="1600" dirty="0" err="1" smtClean="0"/>
              <a:t>атты</a:t>
            </a:r>
            <a:r>
              <a:rPr lang="ru-RU" sz="1600" dirty="0" smtClean="0"/>
              <a:t> </a:t>
            </a:r>
            <a:r>
              <a:rPr lang="ru-RU" sz="1600" dirty="0" err="1" smtClean="0"/>
              <a:t>еңбегінде топырақтың дүрыс анықтамасы, оның қасиеттері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ғылыми негізделген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түсініктер берілген</a:t>
            </a:r>
            <a:r>
              <a:rPr lang="ru-RU" sz="1600" dirty="0" smtClean="0"/>
              <a:t>. В.В.Докучаев </a:t>
            </a:r>
            <a:r>
              <a:rPr lang="ru-RU" sz="1600" dirty="0" err="1" smtClean="0"/>
              <a:t>топырақ түзілу процесінің </a:t>
            </a:r>
            <a:r>
              <a:rPr lang="ru-RU" sz="1600" dirty="0" smtClean="0"/>
              <a:t>бес </a:t>
            </a:r>
            <a:r>
              <a:rPr lang="ru-RU" sz="1600" dirty="0" err="1" smtClean="0"/>
              <a:t>факторға байланысты</a:t>
            </a:r>
            <a:r>
              <a:rPr lang="ru-RU" sz="1600" dirty="0" smtClean="0"/>
              <a:t> </a:t>
            </a:r>
            <a:r>
              <a:rPr lang="ru-RU" sz="1600" dirty="0" err="1" smtClean="0"/>
              <a:t>екенін</a:t>
            </a:r>
            <a:r>
              <a:rPr lang="ru-RU" sz="1600" dirty="0" smtClean="0"/>
              <a:t> </a:t>
            </a:r>
            <a:r>
              <a:rPr lang="ru-RU" sz="1600" dirty="0" err="1" smtClean="0"/>
              <a:t>анықтады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Оларға: бастапқы аналық жыныстар</a:t>
            </a:r>
            <a:r>
              <a:rPr lang="ru-RU" sz="1600" dirty="0" smtClean="0"/>
              <a:t>, </a:t>
            </a:r>
            <a:r>
              <a:rPr lang="ru-RU" sz="1600" dirty="0" err="1" smtClean="0"/>
              <a:t>ауа</a:t>
            </a:r>
            <a:r>
              <a:rPr lang="ru-RU" sz="1600" dirty="0" smtClean="0"/>
              <a:t> </a:t>
            </a:r>
            <a:r>
              <a:rPr lang="ru-RU" sz="1600" dirty="0" err="1" smtClean="0"/>
              <a:t>райы</a:t>
            </a:r>
            <a:r>
              <a:rPr lang="ru-RU" sz="1600" dirty="0" smtClean="0"/>
              <a:t>,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бедері</a:t>
            </a:r>
            <a:r>
              <a:rPr lang="ru-RU" sz="1600" dirty="0" smtClean="0"/>
              <a:t>, </a:t>
            </a:r>
            <a:r>
              <a:rPr lang="ru-RU" sz="1600" dirty="0" err="1" smtClean="0"/>
              <a:t>уақыт және өсімдіктер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жануарлар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жатады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ғылыми зерттеулердің нәтижесіне байланысты</a:t>
            </a:r>
            <a:r>
              <a:rPr lang="ru-RU" sz="1600" dirty="0" smtClean="0"/>
              <a:t> </a:t>
            </a:r>
            <a:r>
              <a:rPr lang="ru-RU" sz="1600" dirty="0" err="1" smtClean="0"/>
              <a:t>бұларға </a:t>
            </a:r>
            <a:r>
              <a:rPr lang="ru-RU" sz="1600" dirty="0" smtClean="0"/>
              <a:t>су (</a:t>
            </a:r>
            <a:r>
              <a:rPr lang="ru-RU" sz="1600" dirty="0" err="1" smtClean="0"/>
              <a:t>топырақ суы</a:t>
            </a:r>
            <a:r>
              <a:rPr lang="ru-RU" sz="1600" dirty="0" smtClean="0"/>
              <a:t>, </a:t>
            </a:r>
            <a:r>
              <a:rPr lang="ru-RU" sz="1600" dirty="0" err="1" smtClean="0"/>
              <a:t>жерасты</a:t>
            </a:r>
            <a:r>
              <a:rPr lang="ru-RU" sz="1600" dirty="0" smtClean="0"/>
              <a:t> </a:t>
            </a:r>
            <a:r>
              <a:rPr lang="ru-RU" sz="1600" dirty="0" err="1" smtClean="0"/>
              <a:t>суы</a:t>
            </a:r>
            <a:r>
              <a:rPr lang="ru-RU" sz="1600" dirty="0" smtClean="0"/>
              <a:t>) </a:t>
            </a:r>
            <a:r>
              <a:rPr lang="ru-RU" sz="1600" dirty="0" err="1" smtClean="0"/>
              <a:t>және адамның шаруашылық әрекеті қосылды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Топырақ жеке</a:t>
            </a:r>
            <a:r>
              <a:rPr lang="ru-RU" sz="1600" dirty="0" smtClean="0"/>
              <a:t> </a:t>
            </a:r>
            <a:r>
              <a:rPr lang="ru-RU" sz="1600" dirty="0" err="1" smtClean="0"/>
              <a:t>әртүрлі өлшемдегі қатты бөлшектерден тұрады.</a:t>
            </a:r>
            <a:r>
              <a:rPr lang="ru-RU" sz="1600" dirty="0" smtClean="0"/>
              <a:t> </a:t>
            </a:r>
            <a:r>
              <a:rPr lang="ru-RU" sz="1600" dirty="0" err="1" smtClean="0"/>
              <a:t>Қатты бөлшектер сумен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ауамен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қоршалған.</a:t>
            </a:r>
            <a:r>
              <a:rPr lang="ru-RU" sz="1600" dirty="0" smtClean="0"/>
              <a:t> </a:t>
            </a:r>
            <a:r>
              <a:rPr lang="ru-RU" sz="1600" dirty="0" err="1" smtClean="0"/>
              <a:t>Сондықтан топырақты үш фазалы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жүйе ретінде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қарастырады.</a:t>
            </a:r>
            <a:r>
              <a:rPr lang="ru-RU" sz="1600" dirty="0" smtClean="0"/>
              <a:t> </a:t>
            </a:r>
            <a:r>
              <a:rPr lang="ru-RU" sz="1600" dirty="0" err="1" smtClean="0"/>
              <a:t>Топырақтың жоғарғы беті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борпылдақ.</a:t>
            </a:r>
            <a:r>
              <a:rPr lang="ru-RU" sz="1600" dirty="0" smtClean="0"/>
              <a:t> </a:t>
            </a:r>
            <a:r>
              <a:rPr lang="ru-RU" sz="1600" dirty="0" err="1" smtClean="0"/>
              <a:t>Мүның қүрамында көптеген өлі органикалық заттар</a:t>
            </a:r>
            <a:r>
              <a:rPr lang="ru-RU" sz="1600" dirty="0" smtClean="0"/>
              <a:t> бар (</a:t>
            </a:r>
            <a:r>
              <a:rPr lang="ru-RU" sz="1600" dirty="0" err="1" smtClean="0"/>
              <a:t>өсімдіктер қалдығы</a:t>
            </a:r>
            <a:r>
              <a:rPr lang="ru-RU" sz="1600" dirty="0" smtClean="0"/>
              <a:t>,</a:t>
            </a:r>
            <a:r>
              <a:rPr lang="ru-RU" sz="1600" dirty="0" err="1" smtClean="0"/>
              <a:t>қарашірік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kk-KZ" dirty="0" smtClean="0"/>
              <a:t>Топырақ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264696"/>
          </a:xfrm>
        </p:spPr>
        <p:txBody>
          <a:bodyPr>
            <a:normAutofit fontScale="47500" lnSpcReduction="20000"/>
          </a:bodyPr>
          <a:lstStyle/>
          <a:p>
            <a:r>
              <a:rPr lang="ru-RU" sz="4000" dirty="0" err="1" smtClean="0"/>
              <a:t>Бүл </a:t>
            </a:r>
            <a:r>
              <a:rPr lang="ru-RU" sz="4000" dirty="0" err="1"/>
              <a:t>қарашірікті аккумулятивті</a:t>
            </a:r>
            <a:r>
              <a:rPr lang="ru-RU" sz="4000" dirty="0"/>
              <a:t> А </a:t>
            </a:r>
            <a:r>
              <a:rPr lang="ru-RU" sz="4000" dirty="0" err="1"/>
              <a:t>қабаты</a:t>
            </a:r>
            <a:r>
              <a:rPr lang="ru-RU" sz="4000" dirty="0"/>
              <a:t>. </a:t>
            </a:r>
            <a:r>
              <a:rPr lang="ru-RU" sz="4000" dirty="0" err="1"/>
              <a:t>Тереңірек, өте тығыз иллювиалды</a:t>
            </a:r>
            <a:r>
              <a:rPr lang="ru-RU" sz="4000" dirty="0"/>
              <a:t> </a:t>
            </a:r>
            <a:r>
              <a:rPr lang="ru-RU" sz="4000" dirty="0" err="1"/>
              <a:t>өтпелі </a:t>
            </a:r>
            <a:r>
              <a:rPr lang="ru-RU" sz="4000" dirty="0"/>
              <a:t>В </a:t>
            </a:r>
            <a:r>
              <a:rPr lang="ru-RU" sz="4000" dirty="0" err="1"/>
              <a:t>қабаты жатыр</a:t>
            </a:r>
            <a:r>
              <a:rPr lang="ru-RU" sz="4000" dirty="0"/>
              <a:t>. </a:t>
            </a:r>
            <a:r>
              <a:rPr lang="ru-RU" sz="4000" dirty="0" err="1"/>
              <a:t>Оның астында</a:t>
            </a:r>
            <a:r>
              <a:rPr lang="ru-RU" sz="4000" dirty="0"/>
              <a:t> </a:t>
            </a:r>
            <a:r>
              <a:rPr lang="ru-RU" sz="4000" dirty="0" err="1"/>
              <a:t>топырақ түзуші </a:t>
            </a:r>
            <a:r>
              <a:rPr lang="ru-RU" sz="4000" dirty="0"/>
              <a:t>- С </a:t>
            </a:r>
            <a:r>
              <a:rPr lang="ru-RU" sz="4000" dirty="0" err="1"/>
              <a:t>қабаты орналасқан</a:t>
            </a:r>
            <a:r>
              <a:rPr lang="ru-RU" sz="4000" dirty="0"/>
              <a:t>. </a:t>
            </a:r>
            <a:r>
              <a:rPr lang="ru-RU" sz="4000" dirty="0" err="1"/>
              <a:t>Барлық топырақтар бір-бірінен</a:t>
            </a:r>
            <a:r>
              <a:rPr lang="ru-RU" sz="4000" dirty="0"/>
              <a:t> осы </a:t>
            </a:r>
            <a:r>
              <a:rPr lang="ru-RU" sz="4000" dirty="0" err="1"/>
              <a:t>генетикалық қабаттарымен ажыратылады</a:t>
            </a:r>
            <a:r>
              <a:rPr lang="ru-RU" sz="4000" dirty="0"/>
              <a:t>. </a:t>
            </a:r>
            <a:r>
              <a:rPr lang="ru-RU" sz="4000" dirty="0" err="1"/>
              <a:t>Әр түрлі топырақтың генетикалық қабаттары қалыңдығымен, түстерімен, қүрылымымен, морфологиялық қасиеттерімен ерекшеленеді</a:t>
            </a:r>
            <a:r>
              <a:rPr lang="ru-RU" sz="4000" dirty="0"/>
              <a:t>. </a:t>
            </a:r>
            <a:r>
              <a:rPr lang="ru-RU" sz="4000" dirty="0" err="1"/>
              <a:t>Топырақтың қалыңдығы санмен</a:t>
            </a:r>
            <a:r>
              <a:rPr lang="ru-RU" sz="4000" dirty="0"/>
              <a:t> </a:t>
            </a:r>
            <a:r>
              <a:rPr lang="ru-RU" sz="4000" dirty="0" err="1"/>
              <a:t>көрсетіледі.</a:t>
            </a:r>
            <a:r>
              <a:rPr lang="ru-RU" sz="4000" dirty="0"/>
              <a:t> </a:t>
            </a:r>
            <a:r>
              <a:rPr lang="ru-RU" sz="4000" dirty="0" err="1"/>
              <a:t>Мысалы</a:t>
            </a:r>
            <a:r>
              <a:rPr lang="ru-RU" sz="4000" dirty="0"/>
              <a:t>, </a:t>
            </a:r>
            <a:r>
              <a:rPr lang="ru-RU" sz="4000" dirty="0" err="1"/>
              <a:t>кейбір</a:t>
            </a:r>
            <a:r>
              <a:rPr lang="ru-RU" sz="4000" dirty="0"/>
              <a:t> </a:t>
            </a:r>
            <a:r>
              <a:rPr lang="ru-RU" sz="4000" dirty="0" err="1"/>
              <a:t>топырақтарда </a:t>
            </a:r>
            <a:r>
              <a:rPr lang="ru-RU" sz="4000" dirty="0"/>
              <a:t>А </a:t>
            </a:r>
            <a:r>
              <a:rPr lang="ru-RU" sz="4000" dirty="0" err="1"/>
              <a:t>қабаты небары</a:t>
            </a:r>
            <a:r>
              <a:rPr lang="ru-RU" sz="4000" dirty="0"/>
              <a:t> 0-5 см, ал </a:t>
            </a:r>
            <a:r>
              <a:rPr lang="ru-RU" sz="4000" dirty="0" err="1"/>
              <a:t>кейбіреулерінде</a:t>
            </a:r>
            <a:r>
              <a:rPr lang="ru-RU" sz="4000" dirty="0"/>
              <a:t> 0-50 см </a:t>
            </a:r>
            <a:r>
              <a:rPr lang="ru-RU" sz="4000" dirty="0" err="1"/>
              <a:t>болады</a:t>
            </a:r>
            <a:r>
              <a:rPr lang="ru-RU" sz="4000" dirty="0"/>
              <a:t>. </a:t>
            </a:r>
            <a:r>
              <a:rPr lang="ru-RU" sz="4000" dirty="0" err="1"/>
              <a:t>Топырақтың типтеріне</a:t>
            </a:r>
            <a:r>
              <a:rPr lang="ru-RU" sz="4000" dirty="0"/>
              <a:t> </a:t>
            </a:r>
            <a:r>
              <a:rPr lang="ru-RU" sz="4000" dirty="0" err="1"/>
              <a:t>байланысты</a:t>
            </a:r>
            <a:r>
              <a:rPr lang="ru-RU" sz="4000" dirty="0"/>
              <a:t> А, В, С </a:t>
            </a:r>
            <a:r>
              <a:rPr lang="ru-RU" sz="4000" dirty="0" err="1"/>
              <a:t>қабаттары бірнешеге</a:t>
            </a:r>
            <a:r>
              <a:rPr lang="ru-RU" sz="4000" dirty="0"/>
              <a:t> </a:t>
            </a:r>
            <a:r>
              <a:rPr lang="ru-RU" sz="4000" dirty="0" err="1"/>
              <a:t>бөлінуі мүмкін</a:t>
            </a:r>
            <a:r>
              <a:rPr lang="ru-RU" sz="4000" dirty="0"/>
              <a:t>. </a:t>
            </a:r>
            <a:r>
              <a:rPr lang="ru-RU" sz="4000" dirty="0" err="1"/>
              <a:t>Топырақ қабаты тереңдеген сайын</a:t>
            </a:r>
            <a:r>
              <a:rPr lang="ru-RU" sz="4000" dirty="0"/>
              <a:t> </a:t>
            </a:r>
            <a:r>
              <a:rPr lang="ru-RU" sz="4000" dirty="0" smtClean="0">
                <a:hlinkClick r:id="rId2" tooltip="Аэрация"/>
              </a:rPr>
              <a:t>аэрация</a:t>
            </a:r>
            <a:r>
              <a:rPr lang="ru-RU" sz="4000" dirty="0" smtClean="0"/>
              <a:t> </a:t>
            </a:r>
            <a:r>
              <a:rPr lang="ru-RU" sz="4000" dirty="0" err="1" smtClean="0"/>
              <a:t>нашарлайды</a:t>
            </a:r>
            <a:r>
              <a:rPr lang="ru-RU" sz="4000" dirty="0"/>
              <a:t>. </a:t>
            </a:r>
            <a:r>
              <a:rPr lang="ru-RU" sz="4000" dirty="0" err="1"/>
              <a:t>Оттегінің мөлшері азайып</a:t>
            </a:r>
            <a:r>
              <a:rPr lang="ru-RU" sz="4000" dirty="0"/>
              <a:t>, </a:t>
            </a:r>
            <a:r>
              <a:rPr lang="ru-RU" sz="4000" dirty="0" err="1"/>
              <a:t>көмір қышқыл </a:t>
            </a:r>
            <a:r>
              <a:rPr lang="ru-RU" sz="4000" dirty="0"/>
              <a:t>газы мен </a:t>
            </a:r>
            <a:r>
              <a:rPr lang="ru-RU" sz="4000" dirty="0" err="1"/>
              <a:t>органикалық заттардын</a:t>
            </a:r>
            <a:r>
              <a:rPr lang="ru-RU" sz="4000" dirty="0"/>
              <a:t> </a:t>
            </a:r>
            <a:r>
              <a:rPr lang="ru-RU" sz="4000" dirty="0" err="1"/>
              <a:t>ыдырауы</a:t>
            </a:r>
            <a:r>
              <a:rPr lang="ru-RU" sz="4000" dirty="0"/>
              <a:t> </a:t>
            </a:r>
            <a:r>
              <a:rPr lang="ru-RU" sz="4000" dirty="0" err="1"/>
              <a:t>кезінде</a:t>
            </a:r>
            <a:r>
              <a:rPr lang="ru-RU" sz="4000" dirty="0"/>
              <a:t> </a:t>
            </a:r>
            <a:r>
              <a:rPr lang="ru-RU" sz="4000" dirty="0" err="1"/>
              <a:t>бөлінетін басқа </a:t>
            </a:r>
            <a:r>
              <a:rPr lang="ru-RU" sz="4000" dirty="0"/>
              <a:t>да </a:t>
            </a:r>
            <a:r>
              <a:rPr lang="ru-RU" sz="4000" dirty="0" err="1"/>
              <a:t>газдардың мөлшері артады</a:t>
            </a:r>
            <a:r>
              <a:rPr lang="ru-RU" sz="4000" dirty="0"/>
              <a:t>. </a:t>
            </a:r>
            <a:r>
              <a:rPr lang="ru-RU" sz="4000" dirty="0" err="1"/>
              <a:t>Топырақтың жоғарғы қабаттарында өсімдікке қажетті </a:t>
            </a:r>
            <a:r>
              <a:rPr lang="ru-RU" sz="4000" dirty="0"/>
              <a:t>фосфор, калий, азот, кальций </a:t>
            </a:r>
            <a:r>
              <a:rPr lang="ru-RU" sz="4000" dirty="0" err="1"/>
              <a:t>және басқа заттар</a:t>
            </a:r>
            <a:r>
              <a:rPr lang="ru-RU" sz="4000" dirty="0"/>
              <a:t> </a:t>
            </a:r>
            <a:r>
              <a:rPr lang="ru-RU" sz="4000" dirty="0" err="1"/>
              <a:t>жинақталған</a:t>
            </a:r>
            <a:r>
              <a:rPr lang="ru-RU" sz="4000" dirty="0"/>
              <a:t>. </a:t>
            </a:r>
            <a:r>
              <a:rPr lang="ru-RU" sz="4000" dirty="0" err="1"/>
              <a:t>Топырақтың әртүрлі қасиетіне (қышқылдығы, тұздылығы, ылғалдылығы</a:t>
            </a:r>
            <a:r>
              <a:rPr lang="ru-RU" sz="4000" dirty="0"/>
              <a:t>) </a:t>
            </a:r>
            <a:r>
              <a:rPr lang="ru-RU" sz="4000" dirty="0" err="1"/>
              <a:t>байланысты</a:t>
            </a:r>
            <a:r>
              <a:rPr lang="ru-RU" sz="4000" dirty="0"/>
              <a:t> </a:t>
            </a:r>
            <a:r>
              <a:rPr lang="ru-RU" sz="4000" dirty="0" err="1"/>
              <a:t>өсімдіктерді көптеген экологиялық топтарға бөлуге болады</a:t>
            </a:r>
            <a:r>
              <a:rPr lang="ru-RU" sz="4000" dirty="0"/>
              <a:t>. </a:t>
            </a:r>
            <a:r>
              <a:rPr lang="ru-RU" sz="4000" dirty="0" err="1"/>
              <a:t>Мысалы</a:t>
            </a:r>
            <a:r>
              <a:rPr lang="ru-RU" sz="4000" dirty="0"/>
              <a:t>, </a:t>
            </a:r>
            <a:r>
              <a:rPr lang="ru-RU" sz="4000" dirty="0" err="1">
                <a:hlinkClick r:id="rId3" tooltip="Топырақтың қышқылдығы"/>
              </a:rPr>
              <a:t>топырақтың қышқылдығына</a:t>
            </a:r>
            <a:r>
              <a:rPr lang="ru-RU" sz="4000" dirty="0" err="1"/>
              <a:t> байланысты</a:t>
            </a:r>
            <a:r>
              <a:rPr lang="ru-RU" sz="4000" dirty="0"/>
              <a:t>: 1) </a:t>
            </a:r>
            <a:r>
              <a:rPr lang="ru-RU" sz="4000" dirty="0" err="1"/>
              <a:t>рН</a:t>
            </a:r>
            <a:r>
              <a:rPr lang="ru-RU" sz="4000" dirty="0"/>
              <a:t> 6,7-ден </a:t>
            </a:r>
            <a:r>
              <a:rPr lang="ru-RU" sz="4000" dirty="0" err="1"/>
              <a:t>төмен қышқыл топырақта өсетін ацидофилді</a:t>
            </a:r>
            <a:r>
              <a:rPr lang="ru-RU" sz="4000" dirty="0"/>
              <a:t> </a:t>
            </a:r>
            <a:r>
              <a:rPr lang="ru-RU" sz="4000" dirty="0" err="1"/>
              <a:t>түрлер </a:t>
            </a:r>
            <a:r>
              <a:rPr lang="ru-RU" sz="4000" dirty="0"/>
              <a:t>(</a:t>
            </a:r>
            <a:r>
              <a:rPr lang="ru-RU" sz="4000" dirty="0" err="1"/>
              <a:t>сфагналы</a:t>
            </a:r>
            <a:r>
              <a:rPr lang="ru-RU" sz="4000" dirty="0"/>
              <a:t> </a:t>
            </a:r>
            <a:r>
              <a:rPr lang="ru-RU" sz="4000" dirty="0" err="1"/>
              <a:t>батпақ өсімдіктері</a:t>
            </a:r>
            <a:r>
              <a:rPr lang="ru-RU" sz="4000" dirty="0"/>
              <a:t>); 2) </a:t>
            </a:r>
            <a:r>
              <a:rPr lang="ru-RU" sz="4000" dirty="0" err="1"/>
              <a:t>рН</a:t>
            </a:r>
            <a:r>
              <a:rPr lang="ru-RU" sz="4000" dirty="0"/>
              <a:t> 6,7-7,0 </a:t>
            </a:r>
            <a:r>
              <a:rPr lang="ru-RU" sz="4000" dirty="0" err="1"/>
              <a:t>топырақта өсетін нейтрофилдер</a:t>
            </a:r>
            <a:r>
              <a:rPr lang="ru-RU" sz="4000" dirty="0"/>
              <a:t> (</a:t>
            </a:r>
            <a:r>
              <a:rPr lang="ru-RU" sz="4000" dirty="0" err="1"/>
              <a:t>көпшілік мәдени өсімдіктер</a:t>
            </a:r>
            <a:r>
              <a:rPr lang="ru-RU" sz="4000" dirty="0"/>
              <a:t>); 3) </a:t>
            </a:r>
            <a:r>
              <a:rPr lang="ru-RU" sz="4000" dirty="0" err="1"/>
              <a:t>рН</a:t>
            </a:r>
            <a:r>
              <a:rPr lang="ru-RU" sz="4000" dirty="0"/>
              <a:t> 7,0-ден </a:t>
            </a:r>
            <a:r>
              <a:rPr lang="ru-RU" sz="4000" dirty="0" err="1"/>
              <a:t>жоғары топырақта өсетін базифилді</a:t>
            </a:r>
            <a:r>
              <a:rPr lang="ru-RU" sz="4000" dirty="0"/>
              <a:t> </a:t>
            </a:r>
            <a:r>
              <a:rPr lang="ru-RU" sz="4000" dirty="0" err="1"/>
              <a:t>өсімдіктер</a:t>
            </a:r>
            <a:r>
              <a:rPr lang="ru-RU" sz="4000" dirty="0"/>
              <a:t>(</a:t>
            </a:r>
            <a:r>
              <a:rPr lang="ru-RU" sz="4000" dirty="0" err="1"/>
              <a:t>аққурай</a:t>
            </a:r>
            <a:r>
              <a:rPr lang="ru-RU" sz="4000" dirty="0"/>
              <a:t>).</a:t>
            </a:r>
          </a:p>
          <a:p>
            <a:endParaRPr lang="kk-KZ" dirty="0" smtClean="0"/>
          </a:p>
          <a:p>
            <a:r>
              <a:rPr lang="en-US" dirty="0" smtClean="0">
                <a:hlinkClick r:id="rId4"/>
              </a:rPr>
              <a:t>https://kk.wikipedia.org/wiki/%D0%A2%D0%BE%D0%BF%D1%8B%D1%80%D0%B0%D2%9B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Топырақтың түрлері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Сазды</a:t>
            </a:r>
            <a:r>
              <a:rPr lang="ru-RU" b="1" dirty="0" smtClean="0"/>
              <a:t> </a:t>
            </a:r>
            <a:r>
              <a:rPr lang="ru-RU" b="1" dirty="0" err="1" smtClean="0"/>
              <a:t>топырақ</a:t>
            </a:r>
            <a:endParaRPr lang="ru-RU" b="1" dirty="0" smtClean="0"/>
          </a:p>
          <a:p>
            <a:r>
              <a:rPr lang="ru-RU" dirty="0" err="1" smtClean="0"/>
              <a:t>Құламаларда тұрақты және </a:t>
            </a:r>
            <a:r>
              <a:rPr lang="ru-RU" dirty="0" smtClean="0">
                <a:hlinkClick r:id="rId2" tooltip="Су"/>
              </a:rPr>
              <a:t>су</a:t>
            </a:r>
            <a:r>
              <a:rPr lang="ru-RU" dirty="0" smtClean="0"/>
              <a:t> </a:t>
            </a:r>
            <a:r>
              <a:rPr lang="ru-RU" dirty="0" err="1" smtClean="0"/>
              <a:t>бұзып кетуіне</a:t>
            </a:r>
            <a:r>
              <a:rPr lang="ru-RU" dirty="0" smtClean="0"/>
              <a:t> </a:t>
            </a:r>
            <a:r>
              <a:rPr lang="ru-RU" dirty="0" err="1" smtClean="0"/>
              <a:t>қарсы келе</a:t>
            </a:r>
            <a:r>
              <a:rPr lang="ru-RU" dirty="0" smtClean="0"/>
              <a:t> </a:t>
            </a:r>
            <a:r>
              <a:rPr lang="ru-RU" dirty="0" err="1" smtClean="0"/>
              <a:t>алатын</a:t>
            </a:r>
            <a:r>
              <a:rPr lang="ru-RU" dirty="0" smtClean="0"/>
              <a:t> </a:t>
            </a:r>
            <a:r>
              <a:rPr lang="ru-RU" dirty="0" err="1" smtClean="0"/>
              <a:t>топырақ</a:t>
            </a:r>
            <a:r>
              <a:rPr lang="ru-RU" dirty="0" smtClean="0"/>
              <a:t>; </a:t>
            </a:r>
            <a:r>
              <a:rPr lang="ru-RU" dirty="0" err="1" smtClean="0"/>
              <a:t>жолдың негізі</a:t>
            </a:r>
            <a:r>
              <a:rPr lang="ru-RU" dirty="0" smtClean="0"/>
              <a:t> </a:t>
            </a:r>
            <a:r>
              <a:rPr lang="ru-RU" dirty="0" err="1" smtClean="0"/>
              <a:t>үшін жақсы </a:t>
            </a:r>
            <a:r>
              <a:rPr lang="ru-RU" dirty="0" smtClean="0"/>
              <a:t>материал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Құмайт топырақ</a:t>
            </a:r>
            <a:endParaRPr lang="ru-RU" b="1" dirty="0" smtClean="0"/>
          </a:p>
          <a:p>
            <a:r>
              <a:rPr lang="ru-RU" dirty="0" err="1" smtClean="0"/>
              <a:t>Ылғалды және құрғақ күйінде байланысы</a:t>
            </a:r>
            <a:r>
              <a:rPr lang="ru-RU" dirty="0" smtClean="0"/>
              <a:t> </a:t>
            </a:r>
            <a:r>
              <a:rPr lang="ru-RU" dirty="0" err="1" smtClean="0"/>
              <a:t>жақсы топырақ: </a:t>
            </a:r>
            <a:r>
              <a:rPr lang="ru-RU" dirty="0" err="1" smtClean="0">
                <a:hlinkClick r:id="rId3" tooltip="Құрғақ (мұндай бет жоқ)"/>
              </a:rPr>
              <a:t>құрғақ</a:t>
            </a:r>
            <a:r>
              <a:rPr lang="ru-RU" dirty="0" err="1" smtClean="0"/>
              <a:t> және тым</a:t>
            </a:r>
            <a:r>
              <a:rPr lang="ru-RU" dirty="0" smtClean="0"/>
              <a:t> </a:t>
            </a:r>
            <a:r>
              <a:rPr lang="ru-RU" dirty="0" err="1" smtClean="0"/>
              <a:t>ылғалды жерлерде</a:t>
            </a:r>
            <a:r>
              <a:rPr lang="ru-RU" dirty="0" smtClean="0"/>
              <a:t> </a:t>
            </a:r>
            <a:r>
              <a:rPr lang="ru-RU" dirty="0" err="1" smtClean="0"/>
              <a:t>жолға себуге</a:t>
            </a:r>
            <a:r>
              <a:rPr lang="ru-RU" dirty="0" smtClean="0"/>
              <a:t> </a:t>
            </a:r>
            <a:r>
              <a:rPr lang="ru-RU" dirty="0" err="1" smtClean="0"/>
              <a:t>пайдаланады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Шым</a:t>
            </a:r>
            <a:r>
              <a:rPr lang="ru-RU" b="1" dirty="0" smtClean="0"/>
              <a:t> </a:t>
            </a:r>
            <a:r>
              <a:rPr lang="ru-RU" b="1" dirty="0" err="1" smtClean="0"/>
              <a:t>тезекті</a:t>
            </a:r>
            <a:r>
              <a:rPr lang="ru-RU" b="1" dirty="0" smtClean="0"/>
              <a:t> </a:t>
            </a:r>
            <a:r>
              <a:rPr lang="ru-RU" b="1" dirty="0" err="1" smtClean="0"/>
              <a:t>топырақ</a:t>
            </a:r>
            <a:endParaRPr lang="ru-RU" b="1" dirty="0" smtClean="0"/>
          </a:p>
          <a:p>
            <a:r>
              <a:rPr lang="ru-RU" dirty="0" err="1" smtClean="0"/>
              <a:t>Ылғалдылықтың тұрақсыздану кезінде</a:t>
            </a:r>
            <a:r>
              <a:rPr lang="ru-RU" dirty="0" smtClean="0"/>
              <a:t> </a:t>
            </a:r>
            <a:r>
              <a:rPr lang="ru-RU" dirty="0" err="1" smtClean="0"/>
              <a:t>көлемдік өзгерістерге зор</a:t>
            </a:r>
            <a:r>
              <a:rPr lang="ru-RU" dirty="0" smtClean="0"/>
              <a:t> </a:t>
            </a:r>
            <a:r>
              <a:rPr lang="ru-RU" dirty="0" err="1" smtClean="0"/>
              <a:t>бейімі</a:t>
            </a:r>
            <a:r>
              <a:rPr lang="ru-RU" dirty="0" smtClean="0"/>
              <a:t> бар, </a:t>
            </a:r>
            <a:r>
              <a:rPr lang="ru-RU" dirty="0" err="1" smtClean="0"/>
              <a:t>қатты сығылатын орамды</a:t>
            </a:r>
            <a:r>
              <a:rPr lang="ru-RU" dirty="0" smtClean="0"/>
              <a:t> </a:t>
            </a:r>
            <a:r>
              <a:rPr lang="ru-RU" dirty="0" smtClean="0">
                <a:hlinkClick r:id="rId4" tooltip="Грунт"/>
              </a:rPr>
              <a:t>грунт</a:t>
            </a:r>
            <a:r>
              <a:rPr lang="ru-RU" dirty="0" smtClean="0"/>
              <a:t>, </a:t>
            </a:r>
            <a:r>
              <a:rPr lang="ru-RU" dirty="0" err="1" smtClean="0"/>
              <a:t>жол</a:t>
            </a:r>
            <a:r>
              <a:rPr lang="ru-RU" dirty="0" smtClean="0"/>
              <a:t> </a:t>
            </a:r>
            <a:r>
              <a:rPr lang="ru-RU" dirty="0" err="1" smtClean="0"/>
              <a:t>себуге</a:t>
            </a:r>
            <a:r>
              <a:rPr lang="ru-RU" dirty="0" smtClean="0"/>
              <a:t> </a:t>
            </a:r>
            <a:r>
              <a:rPr lang="ru-RU" dirty="0" err="1" smtClean="0"/>
              <a:t>қолданылмайды.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err="1" smtClean="0"/>
              <a:t>Қазақстанның топырақтарының </a:t>
            </a:r>
            <a:r>
              <a:rPr lang="ru-RU" sz="3100" b="1" dirty="0" err="1"/>
              <a:t>экологиясы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/>
              <a:t>Адамзат</a:t>
            </a:r>
            <a:r>
              <a:rPr lang="ru-RU" dirty="0"/>
              <a:t> </a:t>
            </a:r>
            <a:r>
              <a:rPr lang="ru-RU" dirty="0" err="1"/>
              <a:t>өзіне қажетті қоректік заттардың </a:t>
            </a:r>
            <a:r>
              <a:rPr lang="ru-RU" dirty="0"/>
              <a:t>98-99 % осы </a:t>
            </a:r>
            <a:r>
              <a:rPr lang="ru-RU" dirty="0" err="1"/>
              <a:t>топырақтан алады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бетіндегі</a:t>
            </a:r>
            <a:r>
              <a:rPr lang="ru-RU" dirty="0"/>
              <a:t> </a:t>
            </a:r>
            <a:r>
              <a:rPr lang="ru-RU" dirty="0" err="1"/>
              <a:t>өңдеуге жарамды</a:t>
            </a:r>
            <a:r>
              <a:rPr lang="ru-RU" dirty="0"/>
              <a:t> </a:t>
            </a:r>
            <a:r>
              <a:rPr lang="ru-RU" dirty="0" err="1"/>
              <a:t>жердің көлемі </a:t>
            </a:r>
            <a:r>
              <a:rPr lang="ru-RU" dirty="0"/>
              <a:t>3200 </a:t>
            </a:r>
            <a:r>
              <a:rPr lang="ru-RU" dirty="0" err="1"/>
              <a:t>млн</a:t>
            </a:r>
            <a:r>
              <a:rPr lang="ru-RU" dirty="0"/>
              <a:t> га, </a:t>
            </a:r>
            <a:r>
              <a:rPr lang="ru-RU" dirty="0" err="1"/>
              <a:t>оның жартысы</a:t>
            </a:r>
            <a:r>
              <a:rPr lang="ru-RU" dirty="0"/>
              <a:t> </a:t>
            </a:r>
            <a:r>
              <a:rPr lang="ru-RU" dirty="0" err="1"/>
              <a:t>ауыл</a:t>
            </a:r>
            <a:r>
              <a:rPr lang="ru-RU" dirty="0"/>
              <a:t> </a:t>
            </a:r>
            <a:r>
              <a:rPr lang="ru-RU" dirty="0" err="1"/>
              <a:t>шаруашылығына жарамды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. Ал </a:t>
            </a:r>
            <a:r>
              <a:rPr lang="ru-RU" dirty="0" err="1"/>
              <a:t>Қазақстанның ауыл</a:t>
            </a:r>
            <a:r>
              <a:rPr lang="ru-RU" dirty="0"/>
              <a:t> </a:t>
            </a:r>
            <a:r>
              <a:rPr lang="ru-RU" dirty="0" err="1"/>
              <a:t>шаруашылығына жарамды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көлемі- </a:t>
            </a:r>
            <a:r>
              <a:rPr lang="ru-RU" dirty="0"/>
              <a:t>78,6 </a:t>
            </a:r>
            <a:r>
              <a:rPr lang="ru-RU" dirty="0" err="1"/>
              <a:t>млн</a:t>
            </a:r>
            <a:r>
              <a:rPr lang="ru-RU" dirty="0"/>
              <a:t> га. </a:t>
            </a:r>
            <a:r>
              <a:rPr lang="ru-RU" dirty="0" err="1"/>
              <a:t>Жерді</a:t>
            </a:r>
            <a:r>
              <a:rPr lang="ru-RU" dirty="0"/>
              <a:t> </a:t>
            </a:r>
            <a:r>
              <a:rPr lang="ru-RU" dirty="0" err="1"/>
              <a:t>дұрыс пайдаланбаудың салдарынан</a:t>
            </a:r>
            <a:r>
              <a:rPr lang="ru-RU" dirty="0"/>
              <a:t> </a:t>
            </a:r>
            <a:r>
              <a:rPr lang="ru-RU" dirty="0" err="1"/>
              <a:t>топырақ құнарсызданып </a:t>
            </a:r>
            <a:r>
              <a:rPr lang="ru-RU" dirty="0"/>
              <a:t>, </a:t>
            </a:r>
            <a:r>
              <a:rPr lang="ru-RU" dirty="0" err="1"/>
              <a:t>шөлге айналу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күшейе түсуде.</a:t>
            </a:r>
            <a:r>
              <a:rPr lang="ru-RU" dirty="0"/>
              <a:t> </a:t>
            </a:r>
            <a:r>
              <a:rPr lang="ru-RU" dirty="0" err="1"/>
              <a:t>Соңғы мәліметтер бойынша</a:t>
            </a:r>
            <a:r>
              <a:rPr lang="ru-RU" dirty="0"/>
              <a:t>, республика </a:t>
            </a:r>
            <a:r>
              <a:rPr lang="ru-RU" dirty="0" err="1"/>
              <a:t>жерінің </a:t>
            </a:r>
            <a:r>
              <a:rPr lang="ru-RU" dirty="0"/>
              <a:t>60%ы </a:t>
            </a:r>
            <a:r>
              <a:rPr lang="ru-RU" dirty="0" err="1"/>
              <a:t>шөлге айналған</a:t>
            </a:r>
            <a:r>
              <a:rPr lang="ru-RU" dirty="0"/>
              <a:t>. </a:t>
            </a:r>
            <a:r>
              <a:rPr lang="ru-RU" dirty="0" err="1"/>
              <a:t>Мұның барлығы топырақтың эрозияға ұшырауы, тұздану процесінің артуы</a:t>
            </a:r>
            <a:r>
              <a:rPr lang="ru-RU" dirty="0"/>
              <a:t> </a:t>
            </a:r>
            <a:r>
              <a:rPr lang="ru-RU" dirty="0" err="1"/>
              <a:t>химиялық және радиоактивті</a:t>
            </a:r>
            <a:r>
              <a:rPr lang="ru-RU" dirty="0"/>
              <a:t> </a:t>
            </a:r>
            <a:r>
              <a:rPr lang="ru-RU" dirty="0" err="1"/>
              <a:t>заттармен</a:t>
            </a:r>
            <a:r>
              <a:rPr lang="ru-RU" dirty="0"/>
              <a:t> </a:t>
            </a:r>
            <a:r>
              <a:rPr lang="ru-RU" dirty="0" err="1"/>
              <a:t>ластанудың нәтижесінде туындауда</a:t>
            </a:r>
            <a:r>
              <a:rPr lang="ru-RU" dirty="0"/>
              <a:t>. </a:t>
            </a:r>
            <a:r>
              <a:rPr lang="ru-RU" dirty="0" err="1"/>
              <a:t>Республиканың </a:t>
            </a:r>
            <a:r>
              <a:rPr lang="ru-RU" dirty="0"/>
              <a:t>30 </a:t>
            </a:r>
            <a:r>
              <a:rPr lang="ru-RU" dirty="0" err="1"/>
              <a:t>млн</a:t>
            </a:r>
            <a:r>
              <a:rPr lang="ru-RU" dirty="0"/>
              <a:t> га </a:t>
            </a:r>
            <a:r>
              <a:rPr lang="ru-RU" dirty="0" err="1"/>
              <a:t>жерінің өнеркәсіп</a:t>
            </a:r>
            <a:r>
              <a:rPr lang="ru-RU" dirty="0"/>
              <a:t>, </a:t>
            </a:r>
            <a:r>
              <a:rPr lang="ru-RU" dirty="0" err="1"/>
              <a:t>көлік байланыстары</a:t>
            </a:r>
            <a:r>
              <a:rPr lang="ru-RU" dirty="0"/>
              <a:t> мен </a:t>
            </a:r>
            <a:r>
              <a:rPr lang="ru-RU" dirty="0" err="1"/>
              <a:t>елді</a:t>
            </a:r>
            <a:r>
              <a:rPr lang="ru-RU" dirty="0"/>
              <a:t> </a:t>
            </a:r>
            <a:r>
              <a:rPr lang="ru-RU" dirty="0" err="1"/>
              <a:t>мекендер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Қазақстан аймағындағы мұнай-газ өнеркәсібінің дамуы</a:t>
            </a:r>
            <a:r>
              <a:rPr lang="ru-RU" dirty="0"/>
              <a:t> </a:t>
            </a:r>
            <a:r>
              <a:rPr lang="ru-RU" dirty="0" err="1"/>
              <a:t>топырақтың техногенді</a:t>
            </a:r>
            <a:r>
              <a:rPr lang="ru-RU" dirty="0"/>
              <a:t> </a:t>
            </a:r>
            <a:r>
              <a:rPr lang="ru-RU" dirty="0" err="1"/>
              <a:t>бүлінуіне әкеліп отыр</a:t>
            </a:r>
            <a:r>
              <a:rPr lang="ru-RU" dirty="0"/>
              <a:t>. </a:t>
            </a:r>
            <a:r>
              <a:rPr lang="ru-RU" dirty="0" err="1"/>
              <a:t>Орталық Қазақстанда топырақтың техногенді</a:t>
            </a:r>
            <a:r>
              <a:rPr lang="ru-RU" dirty="0"/>
              <a:t> </a:t>
            </a:r>
            <a:r>
              <a:rPr lang="ru-RU" dirty="0" err="1"/>
              <a:t>бүлінуі, өнеркәсіп қалдықтарымен ластанудың, ауыр</a:t>
            </a:r>
            <a:r>
              <a:rPr lang="ru-RU" dirty="0"/>
              <a:t> </a:t>
            </a:r>
            <a:r>
              <a:rPr lang="ru-RU" dirty="0" err="1"/>
              <a:t>металдардың жинақталуының, </a:t>
            </a:r>
            <a:r>
              <a:rPr lang="ru-RU" dirty="0"/>
              <a:t>т.б. </a:t>
            </a:r>
            <a:r>
              <a:rPr lang="ru-RU" dirty="0" err="1"/>
              <a:t>әсерінен Бетпақдала аумағы қоқыстар жинақталған құнарсыз аймаққа айналып</a:t>
            </a:r>
            <a:r>
              <a:rPr lang="ru-RU" dirty="0"/>
              <a:t> </a:t>
            </a:r>
            <a:r>
              <a:rPr lang="ru-RU" dirty="0" err="1"/>
              <a:t>отыр</a:t>
            </a:r>
            <a:r>
              <a:rPr lang="ru-RU" dirty="0"/>
              <a:t>. Ал </a:t>
            </a:r>
            <a:r>
              <a:rPr lang="ru-RU" dirty="0" err="1"/>
              <a:t>Оңтүстік Қазақстанда </a:t>
            </a:r>
            <a:r>
              <a:rPr lang="ru-RU" dirty="0"/>
              <a:t>Арал </a:t>
            </a:r>
            <a:r>
              <a:rPr lang="ru-RU" dirty="0" err="1"/>
              <a:t>аймағының экологиясына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аумақтың көп бөлігі шөлге айналып</a:t>
            </a:r>
            <a:r>
              <a:rPr lang="ru-RU" dirty="0"/>
              <a:t>, </a:t>
            </a:r>
            <a:r>
              <a:rPr lang="ru-RU" dirty="0" err="1"/>
              <a:t>топырақтың химиялық улы</a:t>
            </a:r>
            <a:r>
              <a:rPr lang="ru-RU" dirty="0"/>
              <a:t> </a:t>
            </a:r>
            <a:r>
              <a:rPr lang="ru-RU" dirty="0" err="1"/>
              <a:t>заттармен</a:t>
            </a:r>
            <a:r>
              <a:rPr lang="ru-RU" dirty="0"/>
              <a:t> </a:t>
            </a:r>
            <a:r>
              <a:rPr lang="ru-RU" dirty="0" err="1"/>
              <a:t>және радионуклидпен</a:t>
            </a:r>
            <a:r>
              <a:rPr lang="ru-RU" dirty="0"/>
              <a:t> </a:t>
            </a:r>
            <a:r>
              <a:rPr lang="ru-RU" dirty="0" err="1"/>
              <a:t>ластануы</a:t>
            </a:r>
            <a:r>
              <a:rPr lang="ru-RU" dirty="0"/>
              <a:t> </a:t>
            </a:r>
            <a:r>
              <a:rPr lang="ru-RU" dirty="0" err="1"/>
              <a:t>өсіп отыр</a:t>
            </a:r>
            <a:r>
              <a:rPr lang="ru-RU" dirty="0"/>
              <a:t>. </a:t>
            </a:r>
            <a:r>
              <a:rPr lang="ru-RU" dirty="0" err="1"/>
              <a:t>Топырақтану институтының мәліметі бойынша</a:t>
            </a:r>
            <a:r>
              <a:rPr lang="ru-RU" dirty="0"/>
              <a:t>, </a:t>
            </a:r>
            <a:r>
              <a:rPr lang="ru-RU" dirty="0" err="1"/>
              <a:t>Қазақстанның құнарлы топырағының ауыр</a:t>
            </a:r>
            <a:r>
              <a:rPr lang="ru-RU" dirty="0"/>
              <a:t> </a:t>
            </a:r>
            <a:r>
              <a:rPr lang="ru-RU" dirty="0" err="1"/>
              <a:t>металдармен</a:t>
            </a:r>
            <a:r>
              <a:rPr lang="ru-RU" dirty="0"/>
              <a:t> </a:t>
            </a:r>
            <a:r>
              <a:rPr lang="ru-RU" dirty="0" err="1"/>
              <a:t>және радионуклидтермен</a:t>
            </a:r>
            <a:r>
              <a:rPr lang="ru-RU" dirty="0"/>
              <a:t> </a:t>
            </a:r>
            <a:r>
              <a:rPr lang="ru-RU" dirty="0" err="1"/>
              <a:t>ластануы</a:t>
            </a:r>
            <a:r>
              <a:rPr lang="ru-RU" dirty="0"/>
              <a:t> </a:t>
            </a:r>
            <a:r>
              <a:rPr lang="ru-RU" dirty="0" err="1"/>
              <a:t>барлық аймақтарды қамтып отыр</a:t>
            </a:r>
            <a:r>
              <a:rPr lang="ru-RU" dirty="0"/>
              <a:t>. Республика </a:t>
            </a:r>
            <a:r>
              <a:rPr lang="ru-RU" dirty="0" err="1"/>
              <a:t>жерінде</a:t>
            </a:r>
            <a:r>
              <a:rPr lang="ru-RU" dirty="0"/>
              <a:t> 2,3 </a:t>
            </a:r>
            <a:r>
              <a:rPr lang="ru-RU" dirty="0" err="1"/>
              <a:t>млрд</a:t>
            </a:r>
            <a:r>
              <a:rPr lang="ru-RU" dirty="0"/>
              <a:t> тонна </a:t>
            </a:r>
            <a:r>
              <a:rPr lang="ru-RU" dirty="0" err="1"/>
              <a:t>химиялық қалдықтар</a:t>
            </a:r>
            <a:r>
              <a:rPr lang="ru-RU" dirty="0"/>
              <a:t>, ал 529 </a:t>
            </a:r>
            <a:r>
              <a:rPr lang="ru-RU" dirty="0" err="1"/>
              <a:t>объектіде</a:t>
            </a:r>
            <a:r>
              <a:rPr lang="ru-RU" dirty="0"/>
              <a:t> </a:t>
            </a:r>
            <a:r>
              <a:rPr lang="ru-RU" dirty="0" err="1"/>
              <a:t>радиоактивті</a:t>
            </a:r>
            <a:r>
              <a:rPr lang="ru-RU" dirty="0"/>
              <a:t> </a:t>
            </a:r>
            <a:r>
              <a:rPr lang="ru-RU" dirty="0" err="1"/>
              <a:t>қалдықтар сақталған</a:t>
            </a:r>
            <a:r>
              <a:rPr lang="ru-RU" dirty="0"/>
              <a:t>. </a:t>
            </a:r>
            <a:r>
              <a:rPr lang="ru-RU" dirty="0" err="1"/>
              <a:t>Жалпы</a:t>
            </a:r>
            <a:r>
              <a:rPr lang="ru-RU" dirty="0"/>
              <a:t> республика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топырақтың түрлі заттармен</a:t>
            </a:r>
            <a:r>
              <a:rPr lang="ru-RU" dirty="0"/>
              <a:t> </a:t>
            </a:r>
            <a:r>
              <a:rPr lang="ru-RU" dirty="0" err="1"/>
              <a:t>ластану</a:t>
            </a:r>
            <a:r>
              <a:rPr lang="ru-RU" dirty="0"/>
              <a:t> </a:t>
            </a:r>
            <a:r>
              <a:rPr lang="ru-RU" dirty="0" err="1"/>
              <a:t>деңгейі Бетпақдала</a:t>
            </a:r>
            <a:r>
              <a:rPr lang="ru-RU" dirty="0"/>
              <a:t>, </a:t>
            </a:r>
            <a:r>
              <a:rPr lang="ru-RU" dirty="0" err="1"/>
              <a:t>Балқаш өңірі</a:t>
            </a:r>
            <a:r>
              <a:rPr lang="ru-RU" dirty="0"/>
              <a:t>, </a:t>
            </a:r>
            <a:r>
              <a:rPr lang="ru-RU" dirty="0" err="1"/>
              <a:t>Мұғалжар</a:t>
            </a:r>
            <a:r>
              <a:rPr lang="ru-RU" dirty="0"/>
              <a:t>, </a:t>
            </a:r>
            <a:r>
              <a:rPr lang="ru-RU" dirty="0" err="1"/>
              <a:t>Ертіс</a:t>
            </a:r>
            <a:r>
              <a:rPr lang="ru-RU" dirty="0"/>
              <a:t> </a:t>
            </a:r>
            <a:r>
              <a:rPr lang="ru-RU" dirty="0" err="1"/>
              <a:t>өңірі</a:t>
            </a:r>
            <a:r>
              <a:rPr lang="ru-RU" dirty="0"/>
              <a:t>, </a:t>
            </a:r>
            <a:r>
              <a:rPr lang="ru-RU" dirty="0" err="1"/>
              <a:t>Маңғыстау</a:t>
            </a:r>
            <a:r>
              <a:rPr lang="ru-RU" dirty="0"/>
              <a:t>, Каспий </a:t>
            </a:r>
            <a:r>
              <a:rPr lang="ru-RU" dirty="0" err="1"/>
              <a:t>маңы ойпаты</a:t>
            </a:r>
            <a:r>
              <a:rPr lang="ru-RU" dirty="0"/>
              <a:t>, </a:t>
            </a:r>
            <a:r>
              <a:rPr lang="ru-RU" dirty="0" err="1"/>
              <a:t>Іле</a:t>
            </a:r>
            <a:r>
              <a:rPr lang="ru-RU" dirty="0"/>
              <a:t> </a:t>
            </a:r>
            <a:r>
              <a:rPr lang="ru-RU" dirty="0" err="1"/>
              <a:t>Алатауы</a:t>
            </a:r>
            <a:r>
              <a:rPr lang="ru-RU" dirty="0"/>
              <a:t> </a:t>
            </a:r>
            <a:r>
              <a:rPr lang="ru-RU" dirty="0" err="1"/>
              <a:t>жазықтарында өте жоғары</a:t>
            </a:r>
            <a:r>
              <a:rPr lang="ru-RU" dirty="0"/>
              <a:t>. </a:t>
            </a:r>
            <a:r>
              <a:rPr lang="ru-RU" baseline="30000" dirty="0">
                <a:hlinkClick r:id="rId2"/>
              </a:rPr>
              <a:t>[1]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6165304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https://kk.wikipedia.org/wiki/%D0%A2%D0%BE%D0%BF%D1%8B%D1%80%D0%B0%D2%9B_%D1%8D%D0%BA%D0%BE%D0%BB%D0%BE%D0%B3%D0%B8%D1%8F%D1%81%D1%8B</a:t>
            </a:r>
            <a:endParaRPr lang="ru-RU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Топырақтың ластануы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Ластаушы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 - </a:t>
            </a:r>
            <a:r>
              <a:rPr lang="ru-RU" dirty="0" err="1" smtClean="0"/>
              <a:t>кез-келген</a:t>
            </a:r>
            <a:r>
              <a:rPr lang="ru-RU" dirty="0" smtClean="0"/>
              <a:t> </a:t>
            </a:r>
            <a:r>
              <a:rPr lang="ru-RU" dirty="0" err="1" smtClean="0"/>
              <a:t>(табиғи және антропогендік</a:t>
            </a:r>
            <a:r>
              <a:rPr lang="ru-RU" dirty="0" smtClean="0"/>
              <a:t>) </a:t>
            </a:r>
            <a:r>
              <a:rPr lang="ru-RU" dirty="0" err="1" smtClean="0"/>
              <a:t>физикалық </a:t>
            </a:r>
            <a:r>
              <a:rPr lang="ru-RU" dirty="0" err="1" smtClean="0"/>
              <a:t>агенттер</a:t>
            </a:r>
            <a:r>
              <a:rPr lang="ru-RU" dirty="0" smtClean="0"/>
              <a:t>, </a:t>
            </a:r>
            <a:r>
              <a:rPr lang="ru-RU" dirty="0" err="1" smtClean="0"/>
              <a:t>химиялық </a:t>
            </a:r>
            <a:r>
              <a:rPr lang="ru-RU" dirty="0" err="1" smtClean="0"/>
              <a:t>заттар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err="1" smtClean="0"/>
              <a:t>биологиялық </a:t>
            </a:r>
            <a:r>
              <a:rPr lang="ru-RU" dirty="0" err="1" smtClean="0"/>
              <a:t>түрлері </a:t>
            </a:r>
            <a:r>
              <a:rPr lang="ru-RU" dirty="0" smtClean="0"/>
              <a:t>(</a:t>
            </a:r>
            <a:r>
              <a:rPr lang="ru-RU" dirty="0" err="1" smtClean="0"/>
              <a:t>негізінен</a:t>
            </a:r>
            <a:r>
              <a:rPr lang="ru-RU" dirty="0" smtClean="0"/>
              <a:t> </a:t>
            </a:r>
            <a:r>
              <a:rPr lang="ru-RU" dirty="0" err="1" smtClean="0"/>
              <a:t>микроорганизмдер</a:t>
            </a:r>
            <a:r>
              <a:rPr lang="ru-RU" dirty="0" smtClean="0"/>
              <a:t>) </a:t>
            </a:r>
            <a:r>
              <a:rPr lang="ru-RU" dirty="0" err="1" smtClean="0"/>
              <a:t>қоршаған ортаға </a:t>
            </a:r>
            <a:r>
              <a:rPr lang="ru-RU" dirty="0" err="1" smtClean="0"/>
              <a:t>енетін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ru-RU" dirty="0" err="1" smtClean="0"/>
              <a:t>әдеттегі </a:t>
            </a:r>
            <a:r>
              <a:rPr lang="ru-RU" dirty="0" smtClean="0"/>
              <a:t>болу </a:t>
            </a:r>
            <a:r>
              <a:rPr lang="ru-RU" dirty="0" err="1" smtClean="0"/>
              <a:t>шегінен</a:t>
            </a:r>
            <a:r>
              <a:rPr lang="ru-RU" dirty="0" smtClean="0"/>
              <a:t> </a:t>
            </a:r>
            <a:r>
              <a:rPr lang="ru-RU" dirty="0" err="1" smtClean="0"/>
              <a:t>шығатын мөлшерде пайда</a:t>
            </a:r>
            <a:r>
              <a:rPr lang="ru-RU" dirty="0" smtClean="0"/>
              <a:t> </a:t>
            </a:r>
            <a:r>
              <a:rPr lang="ru-RU" dirty="0" err="1" smtClean="0"/>
              <a:t>болатын</a:t>
            </a:r>
            <a:r>
              <a:rPr lang="ru-RU" dirty="0" smtClean="0"/>
              <a:t> </a:t>
            </a:r>
            <a:r>
              <a:rPr lang="ru-RU" dirty="0" err="1" smtClean="0"/>
              <a:t>заттарды</a:t>
            </a:r>
            <a:r>
              <a:rPr lang="ru-RU" dirty="0" smtClean="0"/>
              <a:t> </a:t>
            </a:r>
            <a:r>
              <a:rPr lang="ru-RU" dirty="0" err="1" smtClean="0"/>
              <a:t>атайды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672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Коллоидтық химия және литосфераның экологиялық мәселелері</vt:lpstr>
      <vt:lpstr>Литосфера</vt:lpstr>
      <vt:lpstr>Слайд 3</vt:lpstr>
      <vt:lpstr>Слайд 4</vt:lpstr>
      <vt:lpstr>Топырақ</vt:lpstr>
      <vt:lpstr>Слайд 6</vt:lpstr>
      <vt:lpstr>Топырақтың түрлері</vt:lpstr>
      <vt:lpstr>Қазақстанның топырақтарының экологиясы </vt:lpstr>
      <vt:lpstr>Топырақтың ластануы</vt:lpstr>
      <vt:lpstr>Слайд 10</vt:lpstr>
      <vt:lpstr>Қалдықтардың жіктелуі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2020-03-24T18:45:15Z</dcterms:created>
  <dcterms:modified xsi:type="dcterms:W3CDTF">2021-04-07T04:16:18Z</dcterms:modified>
</cp:coreProperties>
</file>